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5" r:id="rId6"/>
  </p:sldMasterIdLst>
  <p:notesMasterIdLst>
    <p:notesMasterId r:id="rId27"/>
  </p:notesMasterIdLst>
  <p:handoutMasterIdLst>
    <p:handoutMasterId r:id="rId28"/>
  </p:handoutMasterIdLst>
  <p:sldIdLst>
    <p:sldId id="10878" r:id="rId7"/>
    <p:sldId id="10908" r:id="rId8"/>
    <p:sldId id="2145703792" r:id="rId9"/>
    <p:sldId id="307" r:id="rId10"/>
    <p:sldId id="10911" r:id="rId11"/>
    <p:sldId id="2145703790" r:id="rId12"/>
    <p:sldId id="270" r:id="rId13"/>
    <p:sldId id="2408" r:id="rId14"/>
    <p:sldId id="2409" r:id="rId15"/>
    <p:sldId id="2410" r:id="rId16"/>
    <p:sldId id="2411" r:id="rId17"/>
    <p:sldId id="2412" r:id="rId18"/>
    <p:sldId id="2413" r:id="rId19"/>
    <p:sldId id="2147469907" r:id="rId20"/>
    <p:sldId id="2147469908" r:id="rId21"/>
    <p:sldId id="2147469910" r:id="rId22"/>
    <p:sldId id="2147469909" r:id="rId23"/>
    <p:sldId id="10909" r:id="rId24"/>
    <p:sldId id="10910" r:id="rId25"/>
    <p:sldId id="2147469911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s, James" initials="WJ" lastIdx="2" clrIdx="0">
    <p:extLst>
      <p:ext uri="{19B8F6BF-5375-455C-9EA6-DF929625EA0E}">
        <p15:presenceInfo xmlns:p15="http://schemas.microsoft.com/office/powerpoint/2012/main" userId="S::jwalters@ahrinet.org::18ea79be-7980-4052-84ab-0330ae7c55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7C80"/>
    <a:srgbClr val="E0E9EB"/>
    <a:srgbClr val="99ECFF"/>
    <a:srgbClr val="0198BC"/>
    <a:srgbClr val="00008B"/>
    <a:srgbClr val="FF9999"/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42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13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8558"/>
    </p:cViewPr>
  </p:sorterViewPr>
  <p:notesViewPr>
    <p:cSldViewPr snapToGrid="0">
      <p:cViewPr varScale="1">
        <p:scale>
          <a:sx n="86" d="100"/>
          <a:sy n="86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7626-2EFE-41F7-ACD9-540B6739D05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4A816F-5ED2-46A4-9963-A598C22D72A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kumimoji="0" lang="en-US" b="0" i="0" u="none" strike="noStrike" cap="none" spc="0" normalizeH="0" baseline="0" noProof="0" dirty="0">
              <a:effectLst/>
              <a:uLnTx/>
              <a:uFillTx/>
              <a:latin typeface="Calibri" panose="020F0502020204030204"/>
              <a:ea typeface="+mn-ea"/>
              <a:cs typeface="+mn-cs"/>
            </a:rPr>
            <a:t>Advocate for 330+ HVACR and water heating manufacturers</a:t>
          </a:r>
          <a:endParaRPr lang="en-US" dirty="0"/>
        </a:p>
      </dgm:t>
    </dgm:pt>
    <dgm:pt modelId="{935ED51E-5000-4BE4-9AFD-7D71F07BFE25}" type="parTrans" cxnId="{4D35EE25-1B54-4A3F-9324-FD822CF42EB0}">
      <dgm:prSet/>
      <dgm:spPr/>
      <dgm:t>
        <a:bodyPr/>
        <a:lstStyle/>
        <a:p>
          <a:endParaRPr lang="en-US"/>
        </a:p>
      </dgm:t>
    </dgm:pt>
    <dgm:pt modelId="{7354148C-BDE9-4085-B922-F42487E789B4}" type="sibTrans" cxnId="{4D35EE25-1B54-4A3F-9324-FD822CF42EB0}">
      <dgm:prSet/>
      <dgm:spPr/>
      <dgm:t>
        <a:bodyPr/>
        <a:lstStyle/>
        <a:p>
          <a:endParaRPr lang="en-US"/>
        </a:p>
      </dgm:t>
    </dgm:pt>
    <dgm:pt modelId="{F5E44127-2729-46BD-AE94-7EA79AD230A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kumimoji="0" lang="en-US" b="0" i="0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Developer of 100+ international industry standards and guidelines</a:t>
          </a:r>
          <a:endParaRPr lang="en-US" dirty="0">
            <a:solidFill>
              <a:schemeClr val="tx1"/>
            </a:solidFill>
          </a:endParaRPr>
        </a:p>
      </dgm:t>
    </dgm:pt>
    <dgm:pt modelId="{5DD49C9A-EBD1-4AEC-8635-A60F9BDA890D}" type="parTrans" cxnId="{8E137C92-37E9-4613-9D20-FE7C4A2D96E3}">
      <dgm:prSet/>
      <dgm:spPr/>
      <dgm:t>
        <a:bodyPr/>
        <a:lstStyle/>
        <a:p>
          <a:endParaRPr lang="en-US"/>
        </a:p>
      </dgm:t>
    </dgm:pt>
    <dgm:pt modelId="{570EE7F0-298C-4A4B-8E50-96B5E637DBA4}" type="sibTrans" cxnId="{8E137C92-37E9-4613-9D20-FE7C4A2D96E3}">
      <dgm:prSet/>
      <dgm:spPr/>
      <dgm:t>
        <a:bodyPr/>
        <a:lstStyle/>
        <a:p>
          <a:endParaRPr lang="en-US"/>
        </a:p>
      </dgm:t>
    </dgm:pt>
    <dgm:pt modelId="{A387B9E1-9632-44A8-B960-4BA3D66100EF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kumimoji="0" lang="en-US" b="0" i="0" u="none" strike="noStrike" cap="none" spc="0" normalizeH="0" baseline="0" noProof="0" dirty="0">
              <a:effectLst/>
              <a:uLnTx/>
              <a:uFillTx/>
              <a:latin typeface="Calibri" panose="020F0502020204030204"/>
              <a:ea typeface="+mn-ea"/>
              <a:cs typeface="+mn-cs"/>
            </a:rPr>
            <a:t>Administer of 40+ certification programs</a:t>
          </a:r>
          <a:endParaRPr lang="en-US" b="1" dirty="0"/>
        </a:p>
      </dgm:t>
    </dgm:pt>
    <dgm:pt modelId="{5EE5E585-145E-4496-BC5A-2BB67096E375}" type="parTrans" cxnId="{5D05729C-4512-46B8-A620-C501B1A38192}">
      <dgm:prSet/>
      <dgm:spPr/>
      <dgm:t>
        <a:bodyPr/>
        <a:lstStyle/>
        <a:p>
          <a:endParaRPr lang="en-US"/>
        </a:p>
      </dgm:t>
    </dgm:pt>
    <dgm:pt modelId="{8D7D52AD-4AE0-4F3D-8B06-F26375370D1F}" type="sibTrans" cxnId="{5D05729C-4512-46B8-A620-C501B1A38192}">
      <dgm:prSet/>
      <dgm:spPr/>
      <dgm:t>
        <a:bodyPr/>
        <a:lstStyle/>
        <a:p>
          <a:endParaRPr lang="en-US"/>
        </a:p>
      </dgm:t>
    </dgm:pt>
    <dgm:pt modelId="{73EFE5B8-4CB2-4C84-9E97-7D08D19C6C27}" type="pres">
      <dgm:prSet presAssocID="{924F7626-2EFE-41F7-ACD9-540B6739D050}" presName="outerComposite" presStyleCnt="0">
        <dgm:presLayoutVars>
          <dgm:chMax val="5"/>
          <dgm:dir/>
          <dgm:resizeHandles val="exact"/>
        </dgm:presLayoutVars>
      </dgm:prSet>
      <dgm:spPr/>
    </dgm:pt>
    <dgm:pt modelId="{0AF07C90-DBE5-4EFC-9E59-1C6C6E4F0DF5}" type="pres">
      <dgm:prSet presAssocID="{924F7626-2EFE-41F7-ACD9-540B6739D050}" presName="dummyMaxCanvas" presStyleCnt="0">
        <dgm:presLayoutVars/>
      </dgm:prSet>
      <dgm:spPr/>
    </dgm:pt>
    <dgm:pt modelId="{4E6FE519-11AA-4F5F-8E07-48291BFE59D1}" type="pres">
      <dgm:prSet presAssocID="{924F7626-2EFE-41F7-ACD9-540B6739D050}" presName="ThreeNodes_1" presStyleLbl="node1" presStyleIdx="0" presStyleCnt="3">
        <dgm:presLayoutVars>
          <dgm:bulletEnabled val="1"/>
        </dgm:presLayoutVars>
      </dgm:prSet>
      <dgm:spPr/>
    </dgm:pt>
    <dgm:pt modelId="{0E8BD3FB-F24A-403B-B428-93239B79B958}" type="pres">
      <dgm:prSet presAssocID="{924F7626-2EFE-41F7-ACD9-540B6739D050}" presName="ThreeNodes_2" presStyleLbl="node1" presStyleIdx="1" presStyleCnt="3">
        <dgm:presLayoutVars>
          <dgm:bulletEnabled val="1"/>
        </dgm:presLayoutVars>
      </dgm:prSet>
      <dgm:spPr/>
    </dgm:pt>
    <dgm:pt modelId="{30E3E46B-7375-4987-BD37-F9C6A98FD099}" type="pres">
      <dgm:prSet presAssocID="{924F7626-2EFE-41F7-ACD9-540B6739D050}" presName="ThreeNodes_3" presStyleLbl="node1" presStyleIdx="2" presStyleCnt="3" custScaleY="97709">
        <dgm:presLayoutVars>
          <dgm:bulletEnabled val="1"/>
        </dgm:presLayoutVars>
      </dgm:prSet>
      <dgm:spPr/>
    </dgm:pt>
    <dgm:pt modelId="{619C63A4-FA7C-4C92-B69A-6027B9E5D049}" type="pres">
      <dgm:prSet presAssocID="{924F7626-2EFE-41F7-ACD9-540B6739D050}" presName="ThreeConn_1-2" presStyleLbl="fgAccFollowNode1" presStyleIdx="0" presStyleCnt="2">
        <dgm:presLayoutVars>
          <dgm:bulletEnabled val="1"/>
        </dgm:presLayoutVars>
      </dgm:prSet>
      <dgm:spPr/>
    </dgm:pt>
    <dgm:pt modelId="{D96F8D12-644C-43EB-A3E4-9FD5C77A1133}" type="pres">
      <dgm:prSet presAssocID="{924F7626-2EFE-41F7-ACD9-540B6739D050}" presName="ThreeConn_2-3" presStyleLbl="fgAccFollowNode1" presStyleIdx="1" presStyleCnt="2">
        <dgm:presLayoutVars>
          <dgm:bulletEnabled val="1"/>
        </dgm:presLayoutVars>
      </dgm:prSet>
      <dgm:spPr/>
    </dgm:pt>
    <dgm:pt modelId="{B8ABA9F6-D420-4B6B-8979-7FDA51432D65}" type="pres">
      <dgm:prSet presAssocID="{924F7626-2EFE-41F7-ACD9-540B6739D050}" presName="ThreeNodes_1_text" presStyleLbl="node1" presStyleIdx="2" presStyleCnt="3">
        <dgm:presLayoutVars>
          <dgm:bulletEnabled val="1"/>
        </dgm:presLayoutVars>
      </dgm:prSet>
      <dgm:spPr/>
    </dgm:pt>
    <dgm:pt modelId="{344F8825-0BA6-4D3F-8D24-56ACF5797D57}" type="pres">
      <dgm:prSet presAssocID="{924F7626-2EFE-41F7-ACD9-540B6739D050}" presName="ThreeNodes_2_text" presStyleLbl="node1" presStyleIdx="2" presStyleCnt="3">
        <dgm:presLayoutVars>
          <dgm:bulletEnabled val="1"/>
        </dgm:presLayoutVars>
      </dgm:prSet>
      <dgm:spPr/>
    </dgm:pt>
    <dgm:pt modelId="{B1DEFD45-FC2A-439D-BA1D-C651747B66EF}" type="pres">
      <dgm:prSet presAssocID="{924F7626-2EFE-41F7-ACD9-540B6739D05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35EE25-1B54-4A3F-9324-FD822CF42EB0}" srcId="{924F7626-2EFE-41F7-ACD9-540B6739D050}" destId="{ED4A816F-5ED2-46A4-9963-A598C22D72AA}" srcOrd="0" destOrd="0" parTransId="{935ED51E-5000-4BE4-9AFD-7D71F07BFE25}" sibTransId="{7354148C-BDE9-4085-B922-F42487E789B4}"/>
    <dgm:cxn modelId="{4712B238-A496-4BDF-AD72-871280DEAC05}" type="presOf" srcId="{F5E44127-2729-46BD-AE94-7EA79AD230A6}" destId="{344F8825-0BA6-4D3F-8D24-56ACF5797D57}" srcOrd="1" destOrd="0" presId="urn:microsoft.com/office/officeart/2005/8/layout/vProcess5"/>
    <dgm:cxn modelId="{F91D5786-EFAC-4647-8DB1-A1F5039A2FD3}" type="presOf" srcId="{570EE7F0-298C-4A4B-8E50-96B5E637DBA4}" destId="{D96F8D12-644C-43EB-A3E4-9FD5C77A1133}" srcOrd="0" destOrd="0" presId="urn:microsoft.com/office/officeart/2005/8/layout/vProcess5"/>
    <dgm:cxn modelId="{8E137C92-37E9-4613-9D20-FE7C4A2D96E3}" srcId="{924F7626-2EFE-41F7-ACD9-540B6739D050}" destId="{F5E44127-2729-46BD-AE94-7EA79AD230A6}" srcOrd="1" destOrd="0" parTransId="{5DD49C9A-EBD1-4AEC-8635-A60F9BDA890D}" sibTransId="{570EE7F0-298C-4A4B-8E50-96B5E637DBA4}"/>
    <dgm:cxn modelId="{5E362A99-66ED-4681-9EB4-36B8109C7E43}" type="presOf" srcId="{F5E44127-2729-46BD-AE94-7EA79AD230A6}" destId="{0E8BD3FB-F24A-403B-B428-93239B79B958}" srcOrd="0" destOrd="0" presId="urn:microsoft.com/office/officeart/2005/8/layout/vProcess5"/>
    <dgm:cxn modelId="{5D05729C-4512-46B8-A620-C501B1A38192}" srcId="{924F7626-2EFE-41F7-ACD9-540B6739D050}" destId="{A387B9E1-9632-44A8-B960-4BA3D66100EF}" srcOrd="2" destOrd="0" parTransId="{5EE5E585-145E-4496-BC5A-2BB67096E375}" sibTransId="{8D7D52AD-4AE0-4F3D-8B06-F26375370D1F}"/>
    <dgm:cxn modelId="{F72D25B6-1F75-4C2D-A0C8-3C80AF0A7A62}" type="presOf" srcId="{924F7626-2EFE-41F7-ACD9-540B6739D050}" destId="{73EFE5B8-4CB2-4C84-9E97-7D08D19C6C27}" srcOrd="0" destOrd="0" presId="urn:microsoft.com/office/officeart/2005/8/layout/vProcess5"/>
    <dgm:cxn modelId="{0361A2B9-D9E1-4BD9-A581-10943815ADF4}" type="presOf" srcId="{ED4A816F-5ED2-46A4-9963-A598C22D72AA}" destId="{B8ABA9F6-D420-4B6B-8979-7FDA51432D65}" srcOrd="1" destOrd="0" presId="urn:microsoft.com/office/officeart/2005/8/layout/vProcess5"/>
    <dgm:cxn modelId="{129273CD-1B3F-4510-B3E3-D980DBDCF0E6}" type="presOf" srcId="{A387B9E1-9632-44A8-B960-4BA3D66100EF}" destId="{B1DEFD45-FC2A-439D-BA1D-C651747B66EF}" srcOrd="1" destOrd="0" presId="urn:microsoft.com/office/officeart/2005/8/layout/vProcess5"/>
    <dgm:cxn modelId="{652C14D3-B3A0-45AD-ACCB-FFFB79D5038B}" type="presOf" srcId="{7354148C-BDE9-4085-B922-F42487E789B4}" destId="{619C63A4-FA7C-4C92-B69A-6027B9E5D049}" srcOrd="0" destOrd="0" presId="urn:microsoft.com/office/officeart/2005/8/layout/vProcess5"/>
    <dgm:cxn modelId="{9842C0D7-303A-4F08-8519-DEFEAA056E6C}" type="presOf" srcId="{ED4A816F-5ED2-46A4-9963-A598C22D72AA}" destId="{4E6FE519-11AA-4F5F-8E07-48291BFE59D1}" srcOrd="0" destOrd="0" presId="urn:microsoft.com/office/officeart/2005/8/layout/vProcess5"/>
    <dgm:cxn modelId="{FA64BEFB-7527-4110-B6BB-50DEEC45C720}" type="presOf" srcId="{A387B9E1-9632-44A8-B960-4BA3D66100EF}" destId="{30E3E46B-7375-4987-BD37-F9C6A98FD099}" srcOrd="0" destOrd="0" presId="urn:microsoft.com/office/officeart/2005/8/layout/vProcess5"/>
    <dgm:cxn modelId="{F2A8B3C8-2351-4F2C-8F5A-942F80052BF7}" type="presParOf" srcId="{73EFE5B8-4CB2-4C84-9E97-7D08D19C6C27}" destId="{0AF07C90-DBE5-4EFC-9E59-1C6C6E4F0DF5}" srcOrd="0" destOrd="0" presId="urn:microsoft.com/office/officeart/2005/8/layout/vProcess5"/>
    <dgm:cxn modelId="{5BA4801D-625E-42E0-9783-24845E8CD4AA}" type="presParOf" srcId="{73EFE5B8-4CB2-4C84-9E97-7D08D19C6C27}" destId="{4E6FE519-11AA-4F5F-8E07-48291BFE59D1}" srcOrd="1" destOrd="0" presId="urn:microsoft.com/office/officeart/2005/8/layout/vProcess5"/>
    <dgm:cxn modelId="{8B2932E7-7B18-41EF-98C9-70AB829D5797}" type="presParOf" srcId="{73EFE5B8-4CB2-4C84-9E97-7D08D19C6C27}" destId="{0E8BD3FB-F24A-403B-B428-93239B79B958}" srcOrd="2" destOrd="0" presId="urn:microsoft.com/office/officeart/2005/8/layout/vProcess5"/>
    <dgm:cxn modelId="{664D5EAC-4DA4-405A-86C6-3D2574574188}" type="presParOf" srcId="{73EFE5B8-4CB2-4C84-9E97-7D08D19C6C27}" destId="{30E3E46B-7375-4987-BD37-F9C6A98FD099}" srcOrd="3" destOrd="0" presId="urn:microsoft.com/office/officeart/2005/8/layout/vProcess5"/>
    <dgm:cxn modelId="{4AAC749B-ED94-44D5-B175-4412F35D64AB}" type="presParOf" srcId="{73EFE5B8-4CB2-4C84-9E97-7D08D19C6C27}" destId="{619C63A4-FA7C-4C92-B69A-6027B9E5D049}" srcOrd="4" destOrd="0" presId="urn:microsoft.com/office/officeart/2005/8/layout/vProcess5"/>
    <dgm:cxn modelId="{64898B23-6ADF-4DE6-9FC9-F01D965C4484}" type="presParOf" srcId="{73EFE5B8-4CB2-4C84-9E97-7D08D19C6C27}" destId="{D96F8D12-644C-43EB-A3E4-9FD5C77A1133}" srcOrd="5" destOrd="0" presId="urn:microsoft.com/office/officeart/2005/8/layout/vProcess5"/>
    <dgm:cxn modelId="{E0331926-A82C-4D8C-9ACA-806596B02520}" type="presParOf" srcId="{73EFE5B8-4CB2-4C84-9E97-7D08D19C6C27}" destId="{B8ABA9F6-D420-4B6B-8979-7FDA51432D65}" srcOrd="6" destOrd="0" presId="urn:microsoft.com/office/officeart/2005/8/layout/vProcess5"/>
    <dgm:cxn modelId="{B1131E06-7E39-4C97-A0C4-ECB674A20071}" type="presParOf" srcId="{73EFE5B8-4CB2-4C84-9E97-7D08D19C6C27}" destId="{344F8825-0BA6-4D3F-8D24-56ACF5797D57}" srcOrd="7" destOrd="0" presId="urn:microsoft.com/office/officeart/2005/8/layout/vProcess5"/>
    <dgm:cxn modelId="{35C641A9-DF40-4818-97AD-F0BB29FA2BFB}" type="presParOf" srcId="{73EFE5B8-4CB2-4C84-9E97-7D08D19C6C27}" destId="{B1DEFD45-FC2A-439D-BA1D-C651747B66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2D793-0511-421F-95F2-0BDF873D1F23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CBFEA16-B32B-4EBE-9F06-D2E98BDF463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Congress: Implementing legislation (AIM Act) passed and signed into law and Kigali Amendment ratified by U.S. Senate</a:t>
          </a:r>
        </a:p>
      </dgm:t>
    </dgm:pt>
    <dgm:pt modelId="{39D981C2-EEA4-4307-8047-06253431E08A}" type="parTrans" cxnId="{58858A65-215D-4407-86B5-FD163A1E3A84}">
      <dgm:prSet/>
      <dgm:spPr/>
      <dgm:t>
        <a:bodyPr/>
        <a:lstStyle/>
        <a:p>
          <a:endParaRPr lang="en-US"/>
        </a:p>
      </dgm:t>
    </dgm:pt>
    <dgm:pt modelId="{74EB6B61-6822-497E-99AC-CBA71DA9FAC5}" type="sibTrans" cxnId="{58858A65-215D-4407-86B5-FD163A1E3A84}">
      <dgm:prSet/>
      <dgm:spPr/>
      <dgm:t>
        <a:bodyPr/>
        <a:lstStyle/>
        <a:p>
          <a:endParaRPr lang="en-US"/>
        </a:p>
      </dgm:t>
    </dgm:pt>
    <dgm:pt modelId="{1CA03543-5151-4D52-AF8E-05ABC8EC238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EPA: Implementation of the AIM Act is well underway – awaiting the release of the Technology Transitions final rule </a:t>
          </a:r>
        </a:p>
      </dgm:t>
    </dgm:pt>
    <dgm:pt modelId="{116B72E6-B29A-4D75-8668-554486BF51AE}" type="parTrans" cxnId="{A30FC15E-65BA-4204-AF6D-8C7C16102511}">
      <dgm:prSet/>
      <dgm:spPr/>
      <dgm:t>
        <a:bodyPr/>
        <a:lstStyle/>
        <a:p>
          <a:endParaRPr lang="en-US"/>
        </a:p>
      </dgm:t>
    </dgm:pt>
    <dgm:pt modelId="{F9DC9D5C-963D-4A11-851D-1BEB23F127DC}" type="sibTrans" cxnId="{A30FC15E-65BA-4204-AF6D-8C7C16102511}">
      <dgm:prSet/>
      <dgm:spPr/>
      <dgm:t>
        <a:bodyPr/>
        <a:lstStyle/>
        <a:p>
          <a:endParaRPr lang="en-US"/>
        </a:p>
      </dgm:t>
    </dgm:pt>
    <dgm:pt modelId="{4E0F8853-9C06-4258-A5B6-F20F6B1A812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Building codes are being updated in states to allow the new refrigerants</a:t>
          </a:r>
        </a:p>
      </dgm:t>
    </dgm:pt>
    <dgm:pt modelId="{1CF83A8C-2893-4E65-BB82-430A4282DD16}" type="parTrans" cxnId="{AF1B8541-7C83-444E-A4DB-7EF5B35A33C7}">
      <dgm:prSet/>
      <dgm:spPr/>
      <dgm:t>
        <a:bodyPr/>
        <a:lstStyle/>
        <a:p>
          <a:endParaRPr lang="en-US"/>
        </a:p>
      </dgm:t>
    </dgm:pt>
    <dgm:pt modelId="{EA21DBBC-A3C2-476A-B574-7B69F8B7DFD9}" type="sibTrans" cxnId="{AF1B8541-7C83-444E-A4DB-7EF5B35A33C7}">
      <dgm:prSet/>
      <dgm:spPr/>
      <dgm:t>
        <a:bodyPr/>
        <a:lstStyle/>
        <a:p>
          <a:endParaRPr lang="en-US"/>
        </a:p>
      </dgm:t>
    </dgm:pt>
    <dgm:pt modelId="{5217104F-FF57-4A22-B0F3-ABED373EEC76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Work ongoing with the Department of Transportation and OSHA</a:t>
          </a:r>
        </a:p>
      </dgm:t>
    </dgm:pt>
    <dgm:pt modelId="{77BAE98B-B05E-47B6-BF45-55F6C8E4451E}" type="parTrans" cxnId="{342F2A8D-0D3B-41D9-9CF5-32B851B707A8}">
      <dgm:prSet/>
      <dgm:spPr/>
      <dgm:t>
        <a:bodyPr/>
        <a:lstStyle/>
        <a:p>
          <a:endParaRPr lang="en-US"/>
        </a:p>
      </dgm:t>
    </dgm:pt>
    <dgm:pt modelId="{8333B870-D0C1-4AAC-9370-2F5F039F3AEF}" type="sibTrans" cxnId="{342F2A8D-0D3B-41D9-9CF5-32B851B707A8}">
      <dgm:prSet/>
      <dgm:spPr/>
      <dgm:t>
        <a:bodyPr/>
        <a:lstStyle/>
        <a:p>
          <a:endParaRPr lang="en-US"/>
        </a:p>
      </dgm:t>
    </dgm:pt>
    <dgm:pt modelId="{EEADC439-1FC3-40B1-9D24-583A6CB28EC5}" type="pres">
      <dgm:prSet presAssocID="{07B2D793-0511-421F-95F2-0BDF873D1F23}" presName="root" presStyleCnt="0">
        <dgm:presLayoutVars>
          <dgm:dir/>
          <dgm:resizeHandles val="exact"/>
        </dgm:presLayoutVars>
      </dgm:prSet>
      <dgm:spPr/>
    </dgm:pt>
    <dgm:pt modelId="{1B7A7E9D-D295-40E7-B93A-D37E9973E8DE}" type="pres">
      <dgm:prSet presAssocID="{DCBFEA16-B32B-4EBE-9F06-D2E98BDF4633}" presName="compNode" presStyleCnt="0"/>
      <dgm:spPr/>
    </dgm:pt>
    <dgm:pt modelId="{F416206B-B4E2-4890-85F8-3A849B79916D}" type="pres">
      <dgm:prSet presAssocID="{DCBFEA16-B32B-4EBE-9F06-D2E98BDF4633}" presName="bgRect" presStyleLbl="bgShp" presStyleIdx="0" presStyleCnt="4" custLinFactNeighborX="-1853" custLinFactNeighborY="1462"/>
      <dgm:spPr/>
    </dgm:pt>
    <dgm:pt modelId="{36654708-0047-4DFE-9B6D-D87557CE6B23}" type="pres">
      <dgm:prSet presAssocID="{DCBFEA16-B32B-4EBE-9F06-D2E98BDF46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3E1388C-5412-47B0-8F32-1A3325F1048B}" type="pres">
      <dgm:prSet presAssocID="{DCBFEA16-B32B-4EBE-9F06-D2E98BDF4633}" presName="spaceRect" presStyleCnt="0"/>
      <dgm:spPr/>
    </dgm:pt>
    <dgm:pt modelId="{20680747-57AA-4CE1-85BA-38FA511D1F6A}" type="pres">
      <dgm:prSet presAssocID="{DCBFEA16-B32B-4EBE-9F06-D2E98BDF4633}" presName="parTx" presStyleLbl="revTx" presStyleIdx="0" presStyleCnt="4">
        <dgm:presLayoutVars>
          <dgm:chMax val="0"/>
          <dgm:chPref val="0"/>
        </dgm:presLayoutVars>
      </dgm:prSet>
      <dgm:spPr/>
    </dgm:pt>
    <dgm:pt modelId="{5185346B-7E81-4CF9-91D9-B3399B9CC0F0}" type="pres">
      <dgm:prSet presAssocID="{74EB6B61-6822-497E-99AC-CBA71DA9FAC5}" presName="sibTrans" presStyleCnt="0"/>
      <dgm:spPr/>
    </dgm:pt>
    <dgm:pt modelId="{73D92C4D-D2C6-404F-9627-5F8F8D46D675}" type="pres">
      <dgm:prSet presAssocID="{1CA03543-5151-4D52-AF8E-05ABC8EC238D}" presName="compNode" presStyleCnt="0"/>
      <dgm:spPr/>
    </dgm:pt>
    <dgm:pt modelId="{771AF163-073E-46A2-874A-548787FC78B3}" type="pres">
      <dgm:prSet presAssocID="{1CA03543-5151-4D52-AF8E-05ABC8EC238D}" presName="bgRect" presStyleLbl="bgShp" presStyleIdx="1" presStyleCnt="4"/>
      <dgm:spPr/>
    </dgm:pt>
    <dgm:pt modelId="{232FC7DA-313E-4DE8-80D0-38EF5754CC0B}" type="pres">
      <dgm:prSet presAssocID="{1CA03543-5151-4D52-AF8E-05ABC8EC23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27837A8-D8C0-45CA-91DE-692C1C6357C1}" type="pres">
      <dgm:prSet presAssocID="{1CA03543-5151-4D52-AF8E-05ABC8EC238D}" presName="spaceRect" presStyleCnt="0"/>
      <dgm:spPr/>
    </dgm:pt>
    <dgm:pt modelId="{32408435-2630-42A0-8892-7323734453D0}" type="pres">
      <dgm:prSet presAssocID="{1CA03543-5151-4D52-AF8E-05ABC8EC238D}" presName="parTx" presStyleLbl="revTx" presStyleIdx="1" presStyleCnt="4">
        <dgm:presLayoutVars>
          <dgm:chMax val="0"/>
          <dgm:chPref val="0"/>
        </dgm:presLayoutVars>
      </dgm:prSet>
      <dgm:spPr/>
    </dgm:pt>
    <dgm:pt modelId="{724E155E-5115-4365-A1C8-7ECA27C29F69}" type="pres">
      <dgm:prSet presAssocID="{F9DC9D5C-963D-4A11-851D-1BEB23F127DC}" presName="sibTrans" presStyleCnt="0"/>
      <dgm:spPr/>
    </dgm:pt>
    <dgm:pt modelId="{3B427169-74DD-4207-9232-6B72144C80B8}" type="pres">
      <dgm:prSet presAssocID="{4E0F8853-9C06-4258-A5B6-F20F6B1A8121}" presName="compNode" presStyleCnt="0"/>
      <dgm:spPr/>
    </dgm:pt>
    <dgm:pt modelId="{F0F727DF-5950-4072-83E1-3B620F8313D8}" type="pres">
      <dgm:prSet presAssocID="{4E0F8853-9C06-4258-A5B6-F20F6B1A8121}" presName="bgRect" presStyleLbl="bgShp" presStyleIdx="2" presStyleCnt="4"/>
      <dgm:spPr/>
    </dgm:pt>
    <dgm:pt modelId="{1CADD9EB-7135-4E5E-A62E-87E16EC2220C}" type="pres">
      <dgm:prSet presAssocID="{4E0F8853-9C06-4258-A5B6-F20F6B1A81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5ED974B5-4803-45D2-8EAE-D551D67E5A0F}" type="pres">
      <dgm:prSet presAssocID="{4E0F8853-9C06-4258-A5B6-F20F6B1A8121}" presName="spaceRect" presStyleCnt="0"/>
      <dgm:spPr/>
    </dgm:pt>
    <dgm:pt modelId="{04E94A2A-48F4-467E-805D-329E3157F2E0}" type="pres">
      <dgm:prSet presAssocID="{4E0F8853-9C06-4258-A5B6-F20F6B1A8121}" presName="parTx" presStyleLbl="revTx" presStyleIdx="2" presStyleCnt="4">
        <dgm:presLayoutVars>
          <dgm:chMax val="0"/>
          <dgm:chPref val="0"/>
        </dgm:presLayoutVars>
      </dgm:prSet>
      <dgm:spPr/>
    </dgm:pt>
    <dgm:pt modelId="{AF69D881-D1FF-462F-B0FC-EAC4A2EFF6AD}" type="pres">
      <dgm:prSet presAssocID="{EA21DBBC-A3C2-476A-B574-7B69F8B7DFD9}" presName="sibTrans" presStyleCnt="0"/>
      <dgm:spPr/>
    </dgm:pt>
    <dgm:pt modelId="{BD63E82E-14BE-4B25-B302-A4C4C22B4E6E}" type="pres">
      <dgm:prSet presAssocID="{5217104F-FF57-4A22-B0F3-ABED373EEC76}" presName="compNode" presStyleCnt="0"/>
      <dgm:spPr/>
    </dgm:pt>
    <dgm:pt modelId="{E051CA23-B543-49F5-8056-BFAE778C9E34}" type="pres">
      <dgm:prSet presAssocID="{5217104F-FF57-4A22-B0F3-ABED373EEC76}" presName="bgRect" presStyleLbl="bgShp" presStyleIdx="3" presStyleCnt="4"/>
      <dgm:spPr/>
    </dgm:pt>
    <dgm:pt modelId="{C299991A-6707-4AFC-B650-D27AC98F7A78}" type="pres">
      <dgm:prSet presAssocID="{5217104F-FF57-4A22-B0F3-ABED373EEC7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450CDC9-10CE-4ECE-B885-CD4795610D38}" type="pres">
      <dgm:prSet presAssocID="{5217104F-FF57-4A22-B0F3-ABED373EEC76}" presName="spaceRect" presStyleCnt="0"/>
      <dgm:spPr/>
    </dgm:pt>
    <dgm:pt modelId="{C206DF7E-9F55-446E-B666-15F5A965FF01}" type="pres">
      <dgm:prSet presAssocID="{5217104F-FF57-4A22-B0F3-ABED373EEC7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7DA42D-8A7C-428E-94BD-77B5905B7466}" type="presOf" srcId="{DCBFEA16-B32B-4EBE-9F06-D2E98BDF4633}" destId="{20680747-57AA-4CE1-85BA-38FA511D1F6A}" srcOrd="0" destOrd="0" presId="urn:microsoft.com/office/officeart/2018/2/layout/IconVerticalSolidList"/>
    <dgm:cxn modelId="{A30FC15E-65BA-4204-AF6D-8C7C16102511}" srcId="{07B2D793-0511-421F-95F2-0BDF873D1F23}" destId="{1CA03543-5151-4D52-AF8E-05ABC8EC238D}" srcOrd="1" destOrd="0" parTransId="{116B72E6-B29A-4D75-8668-554486BF51AE}" sibTransId="{F9DC9D5C-963D-4A11-851D-1BEB23F127DC}"/>
    <dgm:cxn modelId="{AF1B8541-7C83-444E-A4DB-7EF5B35A33C7}" srcId="{07B2D793-0511-421F-95F2-0BDF873D1F23}" destId="{4E0F8853-9C06-4258-A5B6-F20F6B1A8121}" srcOrd="2" destOrd="0" parTransId="{1CF83A8C-2893-4E65-BB82-430A4282DD16}" sibTransId="{EA21DBBC-A3C2-476A-B574-7B69F8B7DFD9}"/>
    <dgm:cxn modelId="{58858A65-215D-4407-86B5-FD163A1E3A84}" srcId="{07B2D793-0511-421F-95F2-0BDF873D1F23}" destId="{DCBFEA16-B32B-4EBE-9F06-D2E98BDF4633}" srcOrd="0" destOrd="0" parTransId="{39D981C2-EEA4-4307-8047-06253431E08A}" sibTransId="{74EB6B61-6822-497E-99AC-CBA71DA9FAC5}"/>
    <dgm:cxn modelId="{5AC6DB6D-64DE-44E2-A7FF-4AA5F2545DB2}" type="presOf" srcId="{4E0F8853-9C06-4258-A5B6-F20F6B1A8121}" destId="{04E94A2A-48F4-467E-805D-329E3157F2E0}" srcOrd="0" destOrd="0" presId="urn:microsoft.com/office/officeart/2018/2/layout/IconVerticalSolidList"/>
    <dgm:cxn modelId="{342F2A8D-0D3B-41D9-9CF5-32B851B707A8}" srcId="{07B2D793-0511-421F-95F2-0BDF873D1F23}" destId="{5217104F-FF57-4A22-B0F3-ABED373EEC76}" srcOrd="3" destOrd="0" parTransId="{77BAE98B-B05E-47B6-BF45-55F6C8E4451E}" sibTransId="{8333B870-D0C1-4AAC-9370-2F5F039F3AEF}"/>
    <dgm:cxn modelId="{2DA0E6AD-5FAC-49BF-951B-F715BD7EE361}" type="presOf" srcId="{5217104F-FF57-4A22-B0F3-ABED373EEC76}" destId="{C206DF7E-9F55-446E-B666-15F5A965FF01}" srcOrd="0" destOrd="0" presId="urn:microsoft.com/office/officeart/2018/2/layout/IconVerticalSolidList"/>
    <dgm:cxn modelId="{567301C3-B12B-411C-BB44-EBDD0233A2C9}" type="presOf" srcId="{07B2D793-0511-421F-95F2-0BDF873D1F23}" destId="{EEADC439-1FC3-40B1-9D24-583A6CB28EC5}" srcOrd="0" destOrd="0" presId="urn:microsoft.com/office/officeart/2018/2/layout/IconVerticalSolidList"/>
    <dgm:cxn modelId="{5C3938FA-3C68-4856-9EE2-8048F868C7A3}" type="presOf" srcId="{1CA03543-5151-4D52-AF8E-05ABC8EC238D}" destId="{32408435-2630-42A0-8892-7323734453D0}" srcOrd="0" destOrd="0" presId="urn:microsoft.com/office/officeart/2018/2/layout/IconVerticalSolidList"/>
    <dgm:cxn modelId="{FE6E8501-297A-4BC7-A232-15274F24C87D}" type="presParOf" srcId="{EEADC439-1FC3-40B1-9D24-583A6CB28EC5}" destId="{1B7A7E9D-D295-40E7-B93A-D37E9973E8DE}" srcOrd="0" destOrd="0" presId="urn:microsoft.com/office/officeart/2018/2/layout/IconVerticalSolidList"/>
    <dgm:cxn modelId="{E4EB25D1-A59C-4321-AE17-5BFD437154D1}" type="presParOf" srcId="{1B7A7E9D-D295-40E7-B93A-D37E9973E8DE}" destId="{F416206B-B4E2-4890-85F8-3A849B79916D}" srcOrd="0" destOrd="0" presId="urn:microsoft.com/office/officeart/2018/2/layout/IconVerticalSolidList"/>
    <dgm:cxn modelId="{710B1C48-A941-4098-AD61-8449D8F7B4A1}" type="presParOf" srcId="{1B7A7E9D-D295-40E7-B93A-D37E9973E8DE}" destId="{36654708-0047-4DFE-9B6D-D87557CE6B23}" srcOrd="1" destOrd="0" presId="urn:microsoft.com/office/officeart/2018/2/layout/IconVerticalSolidList"/>
    <dgm:cxn modelId="{DA6BEA38-BF99-4B8F-BD56-D1231D111315}" type="presParOf" srcId="{1B7A7E9D-D295-40E7-B93A-D37E9973E8DE}" destId="{13E1388C-5412-47B0-8F32-1A3325F1048B}" srcOrd="2" destOrd="0" presId="urn:microsoft.com/office/officeart/2018/2/layout/IconVerticalSolidList"/>
    <dgm:cxn modelId="{774CDDA1-01F7-4ADF-9B62-26711A369886}" type="presParOf" srcId="{1B7A7E9D-D295-40E7-B93A-D37E9973E8DE}" destId="{20680747-57AA-4CE1-85BA-38FA511D1F6A}" srcOrd="3" destOrd="0" presId="urn:microsoft.com/office/officeart/2018/2/layout/IconVerticalSolidList"/>
    <dgm:cxn modelId="{4E5B0E63-CE4F-4C63-8214-328671776FFD}" type="presParOf" srcId="{EEADC439-1FC3-40B1-9D24-583A6CB28EC5}" destId="{5185346B-7E81-4CF9-91D9-B3399B9CC0F0}" srcOrd="1" destOrd="0" presId="urn:microsoft.com/office/officeart/2018/2/layout/IconVerticalSolidList"/>
    <dgm:cxn modelId="{A02F06C0-D96E-4C26-90F6-7A52E303949D}" type="presParOf" srcId="{EEADC439-1FC3-40B1-9D24-583A6CB28EC5}" destId="{73D92C4D-D2C6-404F-9627-5F8F8D46D675}" srcOrd="2" destOrd="0" presId="urn:microsoft.com/office/officeart/2018/2/layout/IconVerticalSolidList"/>
    <dgm:cxn modelId="{AFFA78CF-1748-4FDD-ABDB-39C218EBAACF}" type="presParOf" srcId="{73D92C4D-D2C6-404F-9627-5F8F8D46D675}" destId="{771AF163-073E-46A2-874A-548787FC78B3}" srcOrd="0" destOrd="0" presId="urn:microsoft.com/office/officeart/2018/2/layout/IconVerticalSolidList"/>
    <dgm:cxn modelId="{69ED725E-ECEC-4648-8470-8BD193769CB2}" type="presParOf" srcId="{73D92C4D-D2C6-404F-9627-5F8F8D46D675}" destId="{232FC7DA-313E-4DE8-80D0-38EF5754CC0B}" srcOrd="1" destOrd="0" presId="urn:microsoft.com/office/officeart/2018/2/layout/IconVerticalSolidList"/>
    <dgm:cxn modelId="{4F8C0D17-8DF4-4296-A822-8318ACB72197}" type="presParOf" srcId="{73D92C4D-D2C6-404F-9627-5F8F8D46D675}" destId="{327837A8-D8C0-45CA-91DE-692C1C6357C1}" srcOrd="2" destOrd="0" presId="urn:microsoft.com/office/officeart/2018/2/layout/IconVerticalSolidList"/>
    <dgm:cxn modelId="{8C4EF89D-2793-491E-8C46-E51F7ACB38B6}" type="presParOf" srcId="{73D92C4D-D2C6-404F-9627-5F8F8D46D675}" destId="{32408435-2630-42A0-8892-7323734453D0}" srcOrd="3" destOrd="0" presId="urn:microsoft.com/office/officeart/2018/2/layout/IconVerticalSolidList"/>
    <dgm:cxn modelId="{70DFDF61-5D41-4FE5-BF44-590F71CBC81F}" type="presParOf" srcId="{EEADC439-1FC3-40B1-9D24-583A6CB28EC5}" destId="{724E155E-5115-4365-A1C8-7ECA27C29F69}" srcOrd="3" destOrd="0" presId="urn:microsoft.com/office/officeart/2018/2/layout/IconVerticalSolidList"/>
    <dgm:cxn modelId="{EA1D98C4-30B2-48AD-809B-5AE5DA1330A0}" type="presParOf" srcId="{EEADC439-1FC3-40B1-9D24-583A6CB28EC5}" destId="{3B427169-74DD-4207-9232-6B72144C80B8}" srcOrd="4" destOrd="0" presId="urn:microsoft.com/office/officeart/2018/2/layout/IconVerticalSolidList"/>
    <dgm:cxn modelId="{C11734D7-266A-44DA-AEFC-1E38E88D15E8}" type="presParOf" srcId="{3B427169-74DD-4207-9232-6B72144C80B8}" destId="{F0F727DF-5950-4072-83E1-3B620F8313D8}" srcOrd="0" destOrd="0" presId="urn:microsoft.com/office/officeart/2018/2/layout/IconVerticalSolidList"/>
    <dgm:cxn modelId="{287E18F1-FF44-4735-86CE-109EAACFD020}" type="presParOf" srcId="{3B427169-74DD-4207-9232-6B72144C80B8}" destId="{1CADD9EB-7135-4E5E-A62E-87E16EC2220C}" srcOrd="1" destOrd="0" presId="urn:microsoft.com/office/officeart/2018/2/layout/IconVerticalSolidList"/>
    <dgm:cxn modelId="{DC91E24E-4963-475D-A287-98531836EA23}" type="presParOf" srcId="{3B427169-74DD-4207-9232-6B72144C80B8}" destId="{5ED974B5-4803-45D2-8EAE-D551D67E5A0F}" srcOrd="2" destOrd="0" presId="urn:microsoft.com/office/officeart/2018/2/layout/IconVerticalSolidList"/>
    <dgm:cxn modelId="{A1B9D333-730A-449F-B027-16A3EA5E68DD}" type="presParOf" srcId="{3B427169-74DD-4207-9232-6B72144C80B8}" destId="{04E94A2A-48F4-467E-805D-329E3157F2E0}" srcOrd="3" destOrd="0" presId="urn:microsoft.com/office/officeart/2018/2/layout/IconVerticalSolidList"/>
    <dgm:cxn modelId="{883F07D3-9D92-4953-94B9-35F257E1F9AF}" type="presParOf" srcId="{EEADC439-1FC3-40B1-9D24-583A6CB28EC5}" destId="{AF69D881-D1FF-462F-B0FC-EAC4A2EFF6AD}" srcOrd="5" destOrd="0" presId="urn:microsoft.com/office/officeart/2018/2/layout/IconVerticalSolidList"/>
    <dgm:cxn modelId="{00049B70-5D6B-43C8-ABAA-A9923BADEA76}" type="presParOf" srcId="{EEADC439-1FC3-40B1-9D24-583A6CB28EC5}" destId="{BD63E82E-14BE-4B25-B302-A4C4C22B4E6E}" srcOrd="6" destOrd="0" presId="urn:microsoft.com/office/officeart/2018/2/layout/IconVerticalSolidList"/>
    <dgm:cxn modelId="{2BC18968-C501-40C0-9F91-6E6CEDC78CE4}" type="presParOf" srcId="{BD63E82E-14BE-4B25-B302-A4C4C22B4E6E}" destId="{E051CA23-B543-49F5-8056-BFAE778C9E34}" srcOrd="0" destOrd="0" presId="urn:microsoft.com/office/officeart/2018/2/layout/IconVerticalSolidList"/>
    <dgm:cxn modelId="{66078048-3E95-46B8-9A7F-C5DB95B9F2D1}" type="presParOf" srcId="{BD63E82E-14BE-4B25-B302-A4C4C22B4E6E}" destId="{C299991A-6707-4AFC-B650-D27AC98F7A78}" srcOrd="1" destOrd="0" presId="urn:microsoft.com/office/officeart/2018/2/layout/IconVerticalSolidList"/>
    <dgm:cxn modelId="{56E29143-E07D-413E-98AE-1C5AB2DA25E1}" type="presParOf" srcId="{BD63E82E-14BE-4B25-B302-A4C4C22B4E6E}" destId="{F450CDC9-10CE-4ECE-B885-CD4795610D38}" srcOrd="2" destOrd="0" presId="urn:microsoft.com/office/officeart/2018/2/layout/IconVerticalSolidList"/>
    <dgm:cxn modelId="{A3BF3985-D6F3-445B-B16F-8B8E3943EEEA}" type="presParOf" srcId="{BD63E82E-14BE-4B25-B302-A4C4C22B4E6E}" destId="{C206DF7E-9F55-446E-B666-15F5A965FF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FE519-11AA-4F5F-8E07-48291BFE59D1}">
      <dsp:nvSpPr>
        <dsp:cNvPr id="0" name=""/>
        <dsp:cNvSpPr/>
      </dsp:nvSpPr>
      <dsp:spPr>
        <a:xfrm>
          <a:off x="0" y="0"/>
          <a:ext cx="5993645" cy="1246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0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  <a:ea typeface="+mn-ea"/>
              <a:cs typeface="+mn-cs"/>
            </a:rPr>
            <a:t>Advocate for 330+ HVACR and water heating manufacturers</a:t>
          </a:r>
          <a:endParaRPr lang="en-US" sz="2500" kern="1200" dirty="0"/>
        </a:p>
      </dsp:txBody>
      <dsp:txXfrm>
        <a:off x="36521" y="36521"/>
        <a:ext cx="4648133" cy="1173866"/>
      </dsp:txXfrm>
    </dsp:sp>
    <dsp:sp modelId="{0E8BD3FB-F24A-403B-B428-93239B79B958}">
      <dsp:nvSpPr>
        <dsp:cNvPr id="0" name=""/>
        <dsp:cNvSpPr/>
      </dsp:nvSpPr>
      <dsp:spPr>
        <a:xfrm>
          <a:off x="528851" y="1454726"/>
          <a:ext cx="5993645" cy="12469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Developer of 100+ international industry standards and guidelines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65372" y="1491247"/>
        <a:ext cx="4581262" cy="1173866"/>
      </dsp:txXfrm>
    </dsp:sp>
    <dsp:sp modelId="{30E3E46B-7375-4987-BD37-F9C6A98FD099}">
      <dsp:nvSpPr>
        <dsp:cNvPr id="0" name=""/>
        <dsp:cNvSpPr/>
      </dsp:nvSpPr>
      <dsp:spPr>
        <a:xfrm>
          <a:off x="1057702" y="2923736"/>
          <a:ext cx="5993645" cy="121834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500" b="0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  <a:ea typeface="+mn-ea"/>
              <a:cs typeface="+mn-cs"/>
            </a:rPr>
            <a:t>Administer of 40+ certification programs</a:t>
          </a:r>
          <a:endParaRPr lang="en-US" sz="2500" b="1" kern="1200" dirty="0"/>
        </a:p>
      </dsp:txBody>
      <dsp:txXfrm>
        <a:off x="1093386" y="2959420"/>
        <a:ext cx="4582936" cy="1146973"/>
      </dsp:txXfrm>
    </dsp:sp>
    <dsp:sp modelId="{619C63A4-FA7C-4C92-B69A-6027B9E5D049}">
      <dsp:nvSpPr>
        <dsp:cNvPr id="0" name=""/>
        <dsp:cNvSpPr/>
      </dsp:nvSpPr>
      <dsp:spPr>
        <a:xfrm>
          <a:off x="5183155" y="945572"/>
          <a:ext cx="810490" cy="8104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65515" y="945572"/>
        <a:ext cx="445770" cy="609894"/>
      </dsp:txXfrm>
    </dsp:sp>
    <dsp:sp modelId="{D96F8D12-644C-43EB-A3E4-9FD5C77A1133}">
      <dsp:nvSpPr>
        <dsp:cNvPr id="0" name=""/>
        <dsp:cNvSpPr/>
      </dsp:nvSpPr>
      <dsp:spPr>
        <a:xfrm>
          <a:off x="5712006" y="2391986"/>
          <a:ext cx="810490" cy="81049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894366" y="2391986"/>
        <a:ext cx="445770" cy="609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6206B-B4E2-4890-85F8-3A849B79916D}">
      <dsp:nvSpPr>
        <dsp:cNvPr id="0" name=""/>
        <dsp:cNvSpPr/>
      </dsp:nvSpPr>
      <dsp:spPr>
        <a:xfrm>
          <a:off x="0" y="19036"/>
          <a:ext cx="6666833" cy="1147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654708-0047-4DFE-9B6D-D87557CE6B23}">
      <dsp:nvSpPr>
        <dsp:cNvPr id="0" name=""/>
        <dsp:cNvSpPr/>
      </dsp:nvSpPr>
      <dsp:spPr>
        <a:xfrm>
          <a:off x="347040" y="260392"/>
          <a:ext cx="630982" cy="6309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80747-57AA-4CE1-85BA-38FA511D1F6A}">
      <dsp:nvSpPr>
        <dsp:cNvPr id="0" name=""/>
        <dsp:cNvSpPr/>
      </dsp:nvSpPr>
      <dsp:spPr>
        <a:xfrm>
          <a:off x="1325062" y="2263"/>
          <a:ext cx="5341770" cy="114724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16" tIns="121416" rIns="121416" bIns="121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Congress: Implementing legislation (AIM Act) passed and signed into law and Kigali Amendment ratified by U.S. Senate</a:t>
          </a:r>
        </a:p>
      </dsp:txBody>
      <dsp:txXfrm>
        <a:off x="1325062" y="2263"/>
        <a:ext cx="5341770" cy="1147240"/>
      </dsp:txXfrm>
    </dsp:sp>
    <dsp:sp modelId="{771AF163-073E-46A2-874A-548787FC78B3}">
      <dsp:nvSpPr>
        <dsp:cNvPr id="0" name=""/>
        <dsp:cNvSpPr/>
      </dsp:nvSpPr>
      <dsp:spPr>
        <a:xfrm>
          <a:off x="0" y="1436314"/>
          <a:ext cx="6666833" cy="1147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2FC7DA-313E-4DE8-80D0-38EF5754CC0B}">
      <dsp:nvSpPr>
        <dsp:cNvPr id="0" name=""/>
        <dsp:cNvSpPr/>
      </dsp:nvSpPr>
      <dsp:spPr>
        <a:xfrm>
          <a:off x="347040" y="1694443"/>
          <a:ext cx="630982" cy="6309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08435-2630-42A0-8892-7323734453D0}">
      <dsp:nvSpPr>
        <dsp:cNvPr id="0" name=""/>
        <dsp:cNvSpPr/>
      </dsp:nvSpPr>
      <dsp:spPr>
        <a:xfrm>
          <a:off x="1325062" y="1436314"/>
          <a:ext cx="5341770" cy="114724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16" tIns="121416" rIns="121416" bIns="121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EPA: Implementation of the AIM Act is well underway – awaiting the release of the Technology Transitions final rule </a:t>
          </a:r>
        </a:p>
      </dsp:txBody>
      <dsp:txXfrm>
        <a:off x="1325062" y="1436314"/>
        <a:ext cx="5341770" cy="1147240"/>
      </dsp:txXfrm>
    </dsp:sp>
    <dsp:sp modelId="{F0F727DF-5950-4072-83E1-3B620F8313D8}">
      <dsp:nvSpPr>
        <dsp:cNvPr id="0" name=""/>
        <dsp:cNvSpPr/>
      </dsp:nvSpPr>
      <dsp:spPr>
        <a:xfrm>
          <a:off x="0" y="2870365"/>
          <a:ext cx="6666833" cy="1147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ADD9EB-7135-4E5E-A62E-87E16EC2220C}">
      <dsp:nvSpPr>
        <dsp:cNvPr id="0" name=""/>
        <dsp:cNvSpPr/>
      </dsp:nvSpPr>
      <dsp:spPr>
        <a:xfrm>
          <a:off x="347040" y="3128494"/>
          <a:ext cx="630982" cy="6309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E94A2A-48F4-467E-805D-329E3157F2E0}">
      <dsp:nvSpPr>
        <dsp:cNvPr id="0" name=""/>
        <dsp:cNvSpPr/>
      </dsp:nvSpPr>
      <dsp:spPr>
        <a:xfrm>
          <a:off x="1325062" y="2870365"/>
          <a:ext cx="5341770" cy="114724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16" tIns="121416" rIns="121416" bIns="121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Building codes are being updated in states to allow the new refrigerants</a:t>
          </a:r>
        </a:p>
      </dsp:txBody>
      <dsp:txXfrm>
        <a:off x="1325062" y="2870365"/>
        <a:ext cx="5341770" cy="1147240"/>
      </dsp:txXfrm>
    </dsp:sp>
    <dsp:sp modelId="{E051CA23-B543-49F5-8056-BFAE778C9E34}">
      <dsp:nvSpPr>
        <dsp:cNvPr id="0" name=""/>
        <dsp:cNvSpPr/>
      </dsp:nvSpPr>
      <dsp:spPr>
        <a:xfrm>
          <a:off x="0" y="4304415"/>
          <a:ext cx="6666833" cy="114724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99991A-6707-4AFC-B650-D27AC98F7A78}">
      <dsp:nvSpPr>
        <dsp:cNvPr id="0" name=""/>
        <dsp:cNvSpPr/>
      </dsp:nvSpPr>
      <dsp:spPr>
        <a:xfrm>
          <a:off x="347040" y="4562544"/>
          <a:ext cx="630982" cy="6309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6DF7E-9F55-446E-B666-15F5A965FF01}">
      <dsp:nvSpPr>
        <dsp:cNvPr id="0" name=""/>
        <dsp:cNvSpPr/>
      </dsp:nvSpPr>
      <dsp:spPr>
        <a:xfrm>
          <a:off x="1325062" y="4304415"/>
          <a:ext cx="5341770" cy="1147240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16" tIns="121416" rIns="121416" bIns="121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Work ongoing with the Department of Transportation and OSHA</a:t>
          </a:r>
        </a:p>
      </dsp:txBody>
      <dsp:txXfrm>
        <a:off x="1325062" y="4304415"/>
        <a:ext cx="5341770" cy="114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D0BA-F920-465D-B1BF-17B07CDE93A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5E3C3-44B0-4B8F-8BD9-073C451DF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599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20B6EF-6C35-4D30-885D-964C8668AE9B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09AAAC-7D08-42CE-81E4-A2109815A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5520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6A855-99CA-41BE-8385-3F95C2D5FE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DCB6177-0EBE-4B83-A734-7C829449CC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5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4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9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97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1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50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83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978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90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3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9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0EE3-C6C2-4792-88EC-B50BEEAD0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230CB-9B7E-4B79-96FB-BC0E70D23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07E7-30E6-44E4-84CB-B87E9CFD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6F96-B4A1-4FE7-9596-D8874510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9533-9287-450A-B1B5-2A207875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8D73-4452-40E8-924E-9B68CA64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52BB-FF8F-4267-B384-A1E837B07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605C-1BA2-45C5-81C2-460E3B29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096B-CBFE-4BC4-9799-53D90F39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129A6-BFBB-41A4-9687-6FE7C088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C791-6065-4063-8E60-89325521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1374-76EB-4980-AF6F-7CB49CB1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1E9B3-C8AF-48E5-8997-D8FA7042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8528-847A-43AD-BCD1-35EA4D04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A4C7F-1A86-4929-87E1-C6DEB95A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65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89AF-73E3-4F07-B84B-A6BFD0C3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989D4-745D-429D-81B4-56709EA85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B6CA-F35D-4B17-944E-651FE1A51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5FF58-A55C-4347-9597-7B5DE08F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3A344-C588-464C-B793-05EEB237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DDDB6-50B1-440A-8DD7-BFE80186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2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11F-198B-46D5-B9BA-3AA57B7F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C7ACB-8FE4-4DA4-BD0C-3D1D2F762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E1665-6C65-4C97-AC80-A776DFDD9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ED39C-27F4-4CCB-A1B4-931B3C700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D6A18-EE9D-490E-9A1D-1D2D0F189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BD6F6-33F3-471A-8C9D-FA1C9B4F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2755-78F9-43C4-A285-F59C6D6F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23F2A-5A93-4B8A-BF54-98821104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0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2437-E4A1-49E7-AAF6-106E3C06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CC977-2BF0-4F33-9266-E42EABBF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E05E5-35B4-4308-95A0-C6147186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45B88-11FE-4617-AA94-459559C8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47AEE-54E3-4511-9F0F-5AEDEA11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7F5E4-D35E-4C61-A323-C1C2F738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61AA-873C-4312-9A36-4E163465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6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0A95-792E-415C-A657-298D5958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89AE-B381-43EC-B3F6-35EDC0099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962C2-929A-4985-A945-C5A47BD5F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F733-37F6-4273-B97C-B4666868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2716D-29D2-4C1F-8582-8BDEC1C9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066CC-F01A-4424-9CE7-4B8FDE4A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29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ECCE-DAF2-43B1-9AA1-D8F69F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EC75F-985F-45B5-BD6F-894BE41EA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F7D38-765E-4148-9561-74835317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C945E-8279-4B3D-9230-C53304AD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22C2-AF3E-4347-B834-2B75580D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4504-352A-4B22-A0EB-DC7A0BD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4C54-020A-4E0C-86A7-D4B168F4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34169-F47A-4E45-9756-EEE235724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93913-A6EE-4A23-9574-D82DF890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DC21-A3DC-42DB-9D0D-A8A4254A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0D35-2B1C-4040-B699-8F3647F5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3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529B6-B26D-4346-BE63-D8B5142E0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F56F9-7892-42F9-967A-4808368CF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C2FB8-D258-492C-8DF7-F65C36EB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3E6F-BEED-470C-8E56-E7CBA20E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F9385-ED5C-487D-A3FC-2547423B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4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image or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930400" y="2362200"/>
            <a:ext cx="8940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1566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07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69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09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18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68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0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2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6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11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45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28122"/>
            <a:ext cx="10515600" cy="787399"/>
          </a:xfrm>
        </p:spPr>
        <p:txBody>
          <a:bodyPr>
            <a:noAutofit/>
          </a:bodyPr>
          <a:lstStyle>
            <a:lvl1pPr algn="ctr">
              <a:defRPr sz="6600">
                <a:latin typeface="Bebas Neue" panose="020B0606020202050201" pitchFamily="34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6FD4F-38DC-478E-91E6-D37BEEEC6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11257" b="61042"/>
          <a:stretch/>
        </p:blipFill>
        <p:spPr>
          <a:xfrm flipH="1">
            <a:off x="0" y="1"/>
            <a:ext cx="12192000" cy="885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40F3D-33A9-4422-B3C2-49433E5F98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93139"/>
            <a:ext cx="4102100" cy="737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B193D6-E08C-4172-9391-44FCE8178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33" y="6346095"/>
            <a:ext cx="1452115" cy="326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C7E236-AE24-4C1B-A508-F1865EF296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01" y="6346095"/>
            <a:ext cx="1398872" cy="326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A53C8-1742-47E2-A026-C64065B88B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01" y="6284723"/>
            <a:ext cx="1178460" cy="388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C32AE0-529A-4E23-AA1C-E172625D5E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43" y="6280149"/>
            <a:ext cx="1088228" cy="403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1193EB-9711-45B7-B249-E0F402F19E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23" y="6346096"/>
            <a:ext cx="1239544" cy="275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D52C3-4130-46CE-9064-F0B3AC8BE0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4" y="6346095"/>
            <a:ext cx="2054443" cy="3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364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43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3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679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53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80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294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1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288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97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77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3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07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image or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930400" y="2362200"/>
            <a:ext cx="8940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61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2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86"/>
            </a:lvl1pPr>
            <a:lvl2pPr marL="397442" indent="0" algn="ctr">
              <a:buNone/>
              <a:defRPr sz="1739"/>
            </a:lvl2pPr>
            <a:lvl3pPr marL="794883" indent="0" algn="ctr">
              <a:buNone/>
              <a:defRPr sz="1565"/>
            </a:lvl3pPr>
            <a:lvl4pPr marL="1192325" indent="0" algn="ctr">
              <a:buNone/>
              <a:defRPr sz="1391"/>
            </a:lvl4pPr>
            <a:lvl5pPr marL="1589767" indent="0" algn="ctr">
              <a:buNone/>
              <a:defRPr sz="1391"/>
            </a:lvl5pPr>
            <a:lvl6pPr marL="1987208" indent="0" algn="ctr">
              <a:buNone/>
              <a:defRPr sz="1391"/>
            </a:lvl6pPr>
            <a:lvl7pPr marL="2384650" indent="0" algn="ctr">
              <a:buNone/>
              <a:defRPr sz="1391"/>
            </a:lvl7pPr>
            <a:lvl8pPr marL="2782092" indent="0" algn="ctr">
              <a:buNone/>
              <a:defRPr sz="1391"/>
            </a:lvl8pPr>
            <a:lvl9pPr marL="3179533" indent="0" algn="ctr">
              <a:buNone/>
              <a:defRPr sz="139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1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2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397442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2pPr>
            <a:lvl3pPr marL="794883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3pPr>
            <a:lvl4pPr marL="1192325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4pPr>
            <a:lvl5pPr marL="1589767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5pPr>
            <a:lvl6pPr marL="1987208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6pPr>
            <a:lvl7pPr marL="2384650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7pPr>
            <a:lvl8pPr marL="2782092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8pPr>
            <a:lvl9pPr marL="3179533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8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56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086" b="1"/>
            </a:lvl1pPr>
            <a:lvl2pPr marL="397442" indent="0">
              <a:buNone/>
              <a:defRPr sz="1739" b="1"/>
            </a:lvl2pPr>
            <a:lvl3pPr marL="794883" indent="0">
              <a:buNone/>
              <a:defRPr sz="1565" b="1"/>
            </a:lvl3pPr>
            <a:lvl4pPr marL="1192325" indent="0">
              <a:buNone/>
              <a:defRPr sz="1391" b="1"/>
            </a:lvl4pPr>
            <a:lvl5pPr marL="1589767" indent="0">
              <a:buNone/>
              <a:defRPr sz="1391" b="1"/>
            </a:lvl5pPr>
            <a:lvl6pPr marL="1987208" indent="0">
              <a:buNone/>
              <a:defRPr sz="1391" b="1"/>
            </a:lvl6pPr>
            <a:lvl7pPr marL="2384650" indent="0">
              <a:buNone/>
              <a:defRPr sz="1391" b="1"/>
            </a:lvl7pPr>
            <a:lvl8pPr marL="2782092" indent="0">
              <a:buNone/>
              <a:defRPr sz="1391" b="1"/>
            </a:lvl8pPr>
            <a:lvl9pPr marL="3179533" indent="0">
              <a:buNone/>
              <a:defRPr sz="13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086" b="1"/>
            </a:lvl1pPr>
            <a:lvl2pPr marL="397442" indent="0">
              <a:buNone/>
              <a:defRPr sz="1739" b="1"/>
            </a:lvl2pPr>
            <a:lvl3pPr marL="794883" indent="0">
              <a:buNone/>
              <a:defRPr sz="1565" b="1"/>
            </a:lvl3pPr>
            <a:lvl4pPr marL="1192325" indent="0">
              <a:buNone/>
              <a:defRPr sz="1391" b="1"/>
            </a:lvl4pPr>
            <a:lvl5pPr marL="1589767" indent="0">
              <a:buNone/>
              <a:defRPr sz="1391" b="1"/>
            </a:lvl5pPr>
            <a:lvl6pPr marL="1987208" indent="0">
              <a:buNone/>
              <a:defRPr sz="1391" b="1"/>
            </a:lvl6pPr>
            <a:lvl7pPr marL="2384650" indent="0">
              <a:buNone/>
              <a:defRPr sz="1391" b="1"/>
            </a:lvl7pPr>
            <a:lvl8pPr marL="2782092" indent="0">
              <a:buNone/>
              <a:defRPr sz="1391" b="1"/>
            </a:lvl8pPr>
            <a:lvl9pPr marL="3179533" indent="0">
              <a:buNone/>
              <a:defRPr sz="13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81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6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29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7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782"/>
            </a:lvl1pPr>
            <a:lvl2pPr>
              <a:defRPr sz="2434"/>
            </a:lvl2pPr>
            <a:lvl3pPr>
              <a:defRPr sz="2086"/>
            </a:lvl3pPr>
            <a:lvl4pPr>
              <a:defRPr sz="1739"/>
            </a:lvl4pPr>
            <a:lvl5pPr>
              <a:defRPr sz="1739"/>
            </a:lvl5pPr>
            <a:lvl6pPr>
              <a:defRPr sz="1739"/>
            </a:lvl6pPr>
            <a:lvl7pPr>
              <a:defRPr sz="1739"/>
            </a:lvl7pPr>
            <a:lvl8pPr>
              <a:defRPr sz="1739"/>
            </a:lvl8pPr>
            <a:lvl9pPr>
              <a:defRPr sz="1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391"/>
            </a:lvl1pPr>
            <a:lvl2pPr marL="397442" indent="0">
              <a:buNone/>
              <a:defRPr sz="1217"/>
            </a:lvl2pPr>
            <a:lvl3pPr marL="794883" indent="0">
              <a:buNone/>
              <a:defRPr sz="1043"/>
            </a:lvl3pPr>
            <a:lvl4pPr marL="1192325" indent="0">
              <a:buNone/>
              <a:defRPr sz="869"/>
            </a:lvl4pPr>
            <a:lvl5pPr marL="1589767" indent="0">
              <a:buNone/>
              <a:defRPr sz="869"/>
            </a:lvl5pPr>
            <a:lvl6pPr marL="1987208" indent="0">
              <a:buNone/>
              <a:defRPr sz="869"/>
            </a:lvl6pPr>
            <a:lvl7pPr marL="2384650" indent="0">
              <a:buNone/>
              <a:defRPr sz="869"/>
            </a:lvl7pPr>
            <a:lvl8pPr marL="2782092" indent="0">
              <a:buNone/>
              <a:defRPr sz="869"/>
            </a:lvl8pPr>
            <a:lvl9pPr marL="3179533" indent="0">
              <a:buNone/>
              <a:defRPr sz="8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3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7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782"/>
            </a:lvl1pPr>
            <a:lvl2pPr marL="397442" indent="0">
              <a:buNone/>
              <a:defRPr sz="2434"/>
            </a:lvl2pPr>
            <a:lvl3pPr marL="794883" indent="0">
              <a:buNone/>
              <a:defRPr sz="2086"/>
            </a:lvl3pPr>
            <a:lvl4pPr marL="1192325" indent="0">
              <a:buNone/>
              <a:defRPr sz="1739"/>
            </a:lvl4pPr>
            <a:lvl5pPr marL="1589767" indent="0">
              <a:buNone/>
              <a:defRPr sz="1739"/>
            </a:lvl5pPr>
            <a:lvl6pPr marL="1987208" indent="0">
              <a:buNone/>
              <a:defRPr sz="1739"/>
            </a:lvl6pPr>
            <a:lvl7pPr marL="2384650" indent="0">
              <a:buNone/>
              <a:defRPr sz="1739"/>
            </a:lvl7pPr>
            <a:lvl8pPr marL="2782092" indent="0">
              <a:buNone/>
              <a:defRPr sz="1739"/>
            </a:lvl8pPr>
            <a:lvl9pPr marL="3179533" indent="0">
              <a:buNone/>
              <a:defRPr sz="173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391"/>
            </a:lvl1pPr>
            <a:lvl2pPr marL="397442" indent="0">
              <a:buNone/>
              <a:defRPr sz="1217"/>
            </a:lvl2pPr>
            <a:lvl3pPr marL="794883" indent="0">
              <a:buNone/>
              <a:defRPr sz="1043"/>
            </a:lvl3pPr>
            <a:lvl4pPr marL="1192325" indent="0">
              <a:buNone/>
              <a:defRPr sz="869"/>
            </a:lvl4pPr>
            <a:lvl5pPr marL="1589767" indent="0">
              <a:buNone/>
              <a:defRPr sz="869"/>
            </a:lvl5pPr>
            <a:lvl6pPr marL="1987208" indent="0">
              <a:buNone/>
              <a:defRPr sz="869"/>
            </a:lvl6pPr>
            <a:lvl7pPr marL="2384650" indent="0">
              <a:buNone/>
              <a:defRPr sz="869"/>
            </a:lvl7pPr>
            <a:lvl8pPr marL="2782092" indent="0">
              <a:buNone/>
              <a:defRPr sz="869"/>
            </a:lvl8pPr>
            <a:lvl9pPr marL="3179533" indent="0">
              <a:buNone/>
              <a:defRPr sz="8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58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29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96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hig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590800"/>
            <a:ext cx="88392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24200"/>
            <a:ext cx="8839200" cy="914400"/>
          </a:xfrm>
        </p:spPr>
        <p:txBody>
          <a:bodyPr/>
          <a:lstStyle>
            <a:lvl1pPr marL="0" indent="0" algn="l">
              <a:spcBef>
                <a:spcPts val="174"/>
              </a:spcBef>
              <a:spcAft>
                <a:spcPts val="174"/>
              </a:spcAft>
              <a:buNone/>
              <a:defRPr baseline="0">
                <a:solidFill>
                  <a:srgbClr val="C08029"/>
                </a:solidFill>
                <a:latin typeface="+mj-lt"/>
              </a:defRPr>
            </a:lvl1pPr>
            <a:lvl2pPr marL="39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9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583B5BE-C0E2-4BDD-A431-C8D8231BAB07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9E57832-E5C3-45A9-9453-D35727B4FA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30400" y="3048000"/>
            <a:ext cx="8737600" cy="0"/>
          </a:xfrm>
          <a:prstGeom prst="line">
            <a:avLst/>
          </a:prstGeom>
          <a:ln w="28575">
            <a:solidFill>
              <a:srgbClr val="4A6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828799" y="4191000"/>
            <a:ext cx="8839201" cy="457201"/>
          </a:xfrm>
        </p:spPr>
        <p:txBody>
          <a:bodyPr anchor="b">
            <a:normAutofit/>
          </a:bodyPr>
          <a:lstStyle>
            <a:lvl1pPr marL="0" indent="0">
              <a:buNone/>
              <a:defRPr sz="1565">
                <a:solidFill>
                  <a:srgbClr val="4A6C91"/>
                </a:solidFill>
              </a:defRPr>
            </a:lvl1pPr>
            <a:lvl2pPr marL="397442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94883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92325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4pPr>
            <a:lvl5pPr marL="1589767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5pPr>
            <a:lvl6pPr marL="1987208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6pPr>
            <a:lvl7pPr marL="2384650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7pPr>
            <a:lvl8pPr marL="2782092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8pPr>
            <a:lvl9pPr marL="3179533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1828802" y="4724401"/>
            <a:ext cx="8839201" cy="457201"/>
          </a:xfrm>
        </p:spPr>
        <p:txBody>
          <a:bodyPr anchor="b">
            <a:normAutofit/>
          </a:bodyPr>
          <a:lstStyle>
            <a:lvl1pPr marL="0" indent="0">
              <a:buNone/>
              <a:defRPr sz="1565" b="0">
                <a:solidFill>
                  <a:srgbClr val="4A6C91"/>
                </a:solidFill>
              </a:defRPr>
            </a:lvl1pPr>
            <a:lvl2pPr marL="397442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94883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92325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4pPr>
            <a:lvl5pPr marL="1589767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5pPr>
            <a:lvl6pPr marL="1987208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6pPr>
            <a:lvl7pPr marL="2384650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7pPr>
            <a:lvl8pPr marL="2782092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8pPr>
            <a:lvl9pPr marL="3179533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8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6B85E12-37FF-8F2A-65AE-2FD6BB8A2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2D19-DFD5-6105-630C-DF1E7D8F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F4B3-9D5B-4A8E-BDA9-A358A3EA4033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6187A-34B0-C186-574B-3FD7008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ASHRAE Winter Conference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E4A-DD90-06B6-456C-54FE2D74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9060-538D-6748-9546-F4DF75D7DA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294C16-66A5-48A4-83B6-F4ABC91F5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950"/>
            <a:ext cx="10515600" cy="89217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245682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71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0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566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45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29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70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560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1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0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85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8978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4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3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562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image or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930400" y="2362200"/>
            <a:ext cx="8940800" cy="350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4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86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6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C772E-7896-4016-A35E-F9E5536D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987C-77E8-47E3-84DE-1C089142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2EE24-A9DA-4299-B831-96D771394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4E88-3F48-408B-BA9C-17EE45A02D1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4DB6-8969-4F36-BCA6-0BC445B7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5F27-6D53-4625-8E1A-19B7167E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44D6-B6B7-4737-B563-87D7150E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6357-1241-4475-81DA-D94E1E9BF0A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55200" y="5962310"/>
            <a:ext cx="190211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93C3-1643-41E8-A2A7-E2C12C0F4D5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8EFD-21C3-474E-8F53-D14A264F8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794883" rtl="0" eaLnBrk="1" latinLnBrk="0" hangingPunct="1">
        <a:lnSpc>
          <a:spcPct val="90000"/>
        </a:lnSpc>
        <a:spcBef>
          <a:spcPct val="0"/>
        </a:spcBef>
        <a:buNone/>
        <a:defRPr sz="3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721" indent="-198721" algn="l" defTabSz="794883" rtl="0" eaLnBrk="1" latinLnBrk="0" hangingPunct="1">
        <a:lnSpc>
          <a:spcPct val="90000"/>
        </a:lnSpc>
        <a:spcBef>
          <a:spcPts val="869"/>
        </a:spcBef>
        <a:buFont typeface="Arial" panose="020B0604020202020204" pitchFamily="34" charset="0"/>
        <a:buChar char="•"/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596163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993604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39" kern="1200">
          <a:solidFill>
            <a:schemeClr val="tx1"/>
          </a:solidFill>
          <a:latin typeface="+mn-lt"/>
          <a:ea typeface="+mn-ea"/>
          <a:cs typeface="+mn-cs"/>
        </a:defRPr>
      </a:lvl3pPr>
      <a:lvl4pPr marL="1391046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788488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2185929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583371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980813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378254" indent="-198721" algn="l" defTabSz="794883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1pPr>
      <a:lvl2pPr marL="397442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2pPr>
      <a:lvl3pPr marL="794883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192325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89767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87208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84650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782092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179533" algn="l" defTabSz="794883" rtl="0" eaLnBrk="1" latinLnBrk="0" hangingPunct="1"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erefrigeranttransiti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deary@ahrinet.org" TargetMode="External"/><Relationship Id="rId2" Type="http://schemas.openxmlformats.org/officeDocument/2006/relationships/hyperlink" Target="mailto:sslater@ahrinet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The U.S. Refrigerant Transition: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i="1" dirty="0"/>
              <a:t>What you need to know in 2024</a:t>
            </a:r>
            <a:endParaRPr lang="en-US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January 23, 2024</a:t>
            </a:r>
          </a:p>
          <a:p>
            <a:pPr lvl="0"/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4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Technology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EPA finalized Technology Transitions rule in October 2023</a:t>
            </a:r>
          </a:p>
          <a:p>
            <a:pPr lvl="1"/>
            <a:r>
              <a:rPr lang="en-US" sz="3000" dirty="0"/>
              <a:t>Sets GWP limits for new equipment in 2025-2028</a:t>
            </a:r>
          </a:p>
          <a:p>
            <a:r>
              <a:rPr lang="en-US" sz="3400" dirty="0"/>
              <a:t>Different requirements for ‘products’ and ‘systems’</a:t>
            </a:r>
          </a:p>
          <a:p>
            <a:r>
              <a:rPr lang="en-US" sz="3400" dirty="0"/>
              <a:t>Components for servicing/repair exempt</a:t>
            </a:r>
          </a:p>
          <a:p>
            <a:r>
              <a:rPr lang="en-US" sz="3400" dirty="0"/>
              <a:t>Interim Final Rule starts ‘fine tuning’ process</a:t>
            </a:r>
          </a:p>
        </p:txBody>
      </p:sp>
    </p:spTree>
    <p:extLst>
      <p:ext uri="{BB962C8B-B14F-4D97-AF65-F5344CB8AC3E}">
        <p14:creationId xmlns:p14="http://schemas.microsoft.com/office/powerpoint/2010/main" val="17174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Refrigerant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EPA proposed new refrigerant management rules in 2023</a:t>
            </a:r>
          </a:p>
          <a:p>
            <a:r>
              <a:rPr lang="en-US" sz="3400" dirty="0"/>
              <a:t>Leak detection/repair rules for commercial equipment</a:t>
            </a:r>
          </a:p>
          <a:p>
            <a:r>
              <a:rPr lang="en-US" sz="3400" dirty="0"/>
              <a:t>Reclaim mandates for initial charge and servicing</a:t>
            </a:r>
          </a:p>
          <a:p>
            <a:r>
              <a:rPr lang="en-US" sz="3400" dirty="0"/>
              <a:t>No new certification standards for technicians</a:t>
            </a:r>
          </a:p>
          <a:p>
            <a:r>
              <a:rPr lang="en-US" sz="3400" dirty="0"/>
              <a:t>Wide range of views on recovery/reclaim policy goals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0648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SNAP 25 finalized in 2023, approving several A2Ls</a:t>
            </a:r>
          </a:p>
          <a:p>
            <a:r>
              <a:rPr lang="en-US" sz="3400" dirty="0"/>
              <a:t>SNAP 26 proposed in 2023 and expected final in 2024</a:t>
            </a:r>
          </a:p>
          <a:p>
            <a:r>
              <a:rPr lang="en-US" sz="3400" dirty="0"/>
              <a:t>SNAP 27 possible by end of 2024 or early 2025</a:t>
            </a:r>
          </a:p>
          <a:p>
            <a:r>
              <a:rPr lang="en-US" sz="3400" dirty="0"/>
              <a:t>Use conditions need to harmonize with new standards</a:t>
            </a:r>
          </a:p>
          <a:p>
            <a:r>
              <a:rPr lang="en-US" sz="3400" dirty="0"/>
              <a:t>Provisional approval already issued for many A2Ls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8781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California implementing its own HFC regulations</a:t>
            </a:r>
          </a:p>
          <a:p>
            <a:r>
              <a:rPr lang="en-US" sz="3400" dirty="0"/>
              <a:t>California also developing further HFC restrictions</a:t>
            </a:r>
          </a:p>
          <a:p>
            <a:r>
              <a:rPr lang="en-US" sz="3400" dirty="0"/>
              <a:t>Washington finalized HFC regulations in November 2023</a:t>
            </a:r>
          </a:p>
          <a:p>
            <a:r>
              <a:rPr lang="en-US" sz="3400" dirty="0"/>
              <a:t>New York proposed new HFC rules in December 2023</a:t>
            </a:r>
          </a:p>
          <a:p>
            <a:r>
              <a:rPr lang="en-US" sz="3400" dirty="0"/>
              <a:t>Other states not active on direct HFC restrictions for now</a:t>
            </a:r>
          </a:p>
        </p:txBody>
      </p:sp>
    </p:spTree>
    <p:extLst>
      <p:ext uri="{BB962C8B-B14F-4D97-AF65-F5344CB8AC3E}">
        <p14:creationId xmlns:p14="http://schemas.microsoft.com/office/powerpoint/2010/main" val="184578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CC7-2EE2-4C85-81DA-67DE339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 Building Code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D5A-17A9-4C0A-8E78-A27D4192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45 states have approved the use of A2L refrigerants in some capacity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Through a combination of code updates, legislation, and letters of interpretation</a:t>
            </a:r>
          </a:p>
          <a:p>
            <a:pPr lvl="1"/>
            <a:r>
              <a:rPr lang="en-US" sz="3200" dirty="0"/>
              <a:t>These changes are effective today in 43 of these states 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67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CC7-2EE2-4C85-81DA-67DE339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 Building Code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D5A-17A9-4C0A-8E78-A27D4192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Priorities for 2024</a:t>
            </a:r>
          </a:p>
          <a:p>
            <a:pPr lvl="1"/>
            <a:r>
              <a:rPr lang="en-US" sz="2800" dirty="0"/>
              <a:t>Alaska, Hawaii, Massachusetts, Nevada, Michigan</a:t>
            </a:r>
          </a:p>
          <a:p>
            <a:pPr lvl="2"/>
            <a:r>
              <a:rPr lang="en-US" sz="2800" dirty="0"/>
              <a:t>Alaska – Legislation </a:t>
            </a:r>
          </a:p>
          <a:p>
            <a:pPr lvl="2"/>
            <a:r>
              <a:rPr lang="en-US" sz="2800" dirty="0"/>
              <a:t>Hawaii – Legislation </a:t>
            </a:r>
          </a:p>
          <a:p>
            <a:pPr lvl="2"/>
            <a:r>
              <a:rPr lang="en-US" sz="2800" dirty="0"/>
              <a:t>Massachusetts – Legislation and State Building Code being updated in 2024</a:t>
            </a:r>
          </a:p>
          <a:p>
            <a:pPr lvl="2"/>
            <a:r>
              <a:rPr lang="en-US" sz="2800" dirty="0"/>
              <a:t>Nevada – Jurisdictional Building Codes being updated in 2024</a:t>
            </a:r>
          </a:p>
          <a:p>
            <a:pPr lvl="2"/>
            <a:r>
              <a:rPr lang="en-US" sz="2800" dirty="0"/>
              <a:t>Michigan – Commercial refrigeration changes approved in code, seeking letter for residential air conditioning</a:t>
            </a:r>
          </a:p>
        </p:txBody>
      </p:sp>
    </p:spTree>
    <p:extLst>
      <p:ext uri="{BB962C8B-B14F-4D97-AF65-F5344CB8AC3E}">
        <p14:creationId xmlns:p14="http://schemas.microsoft.com/office/powerpoint/2010/main" val="151707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CC7-2EE2-4C85-81DA-67DE339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State Building Code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D5A-17A9-4C0A-8E78-A27D4192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24"/>
            <a:ext cx="10515600" cy="460314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Priorities for 2024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U.S. Territories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AHRI working with each of the U.S. territories to update their codes</a:t>
            </a:r>
            <a:br>
              <a:rPr lang="en-US" sz="2800" dirty="0"/>
            </a:b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Some states have approved A2L use in residential air conditioning but not for commercial refrigeration</a:t>
            </a:r>
            <a:br>
              <a:rPr lang="en-US" sz="2800" dirty="0"/>
            </a:b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Updating state codes to reference the latest editions of ASHRAE 15, ASHRAE 34, UL 60335-2-40, and UL 60335-2-89</a:t>
            </a:r>
            <a:br>
              <a:rPr lang="en-US" sz="2800" dirty="0"/>
            </a:b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Warehousing – aligning with 2024 IFC and NFPA 1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3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CC7-2EE2-4C85-81DA-67DE339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Education and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ED5A-17A9-4C0A-8E78-A27D4192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AHRI is committed to working with other organizations to raise awareness of the updated model codes </a:t>
            </a:r>
          </a:p>
          <a:p>
            <a:pPr lvl="1"/>
            <a:r>
              <a:rPr lang="en-US" sz="2800" dirty="0"/>
              <a:t>Interactive Map</a:t>
            </a:r>
          </a:p>
          <a:p>
            <a:pPr lvl="1"/>
            <a:r>
              <a:rPr lang="en-US" sz="2800" dirty="0"/>
              <a:t>Partnering with ICC, PHCC, HARDI, and ACCA to produce a series of short videos on the refrigerant transition</a:t>
            </a:r>
          </a:p>
          <a:p>
            <a:pPr lvl="1"/>
            <a:r>
              <a:rPr lang="en-US" sz="2800" dirty="0"/>
              <a:t>Creating a new website to serve a hub of A2L refrigerant information </a:t>
            </a:r>
            <a:endParaRPr lang="en-US" sz="2800" dirty="0">
              <a:hlinkClick r:id="rId2"/>
            </a:endParaRPr>
          </a:p>
          <a:p>
            <a:pPr lvl="2"/>
            <a:r>
              <a:rPr lang="en-US" sz="2800" dirty="0">
                <a:hlinkClick r:id="rId2"/>
              </a:rPr>
              <a:t>www.saferefrigeranttransition.org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Meeting with AHJs to discuss questions and concerns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4AA0-5BDF-4E2B-BFA7-428598F2E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Interactive A2L Building Code Map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6B6077-DBDD-A985-D6DA-F271879C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Let’s look at the map!</a:t>
            </a:r>
          </a:p>
        </p:txBody>
      </p:sp>
    </p:spTree>
    <p:extLst>
      <p:ext uri="{BB962C8B-B14F-4D97-AF65-F5344CB8AC3E}">
        <p14:creationId xmlns:p14="http://schemas.microsoft.com/office/powerpoint/2010/main" val="228650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5BB9-22D9-4C8D-8AB3-864935AFD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Who at AHRI to ask for </a:t>
            </a:r>
            <a:r>
              <a:rPr lang="en-US" b="1"/>
              <a:t>information?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34DAB-CC52-4A57-981D-C186B0761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r>
              <a:rPr lang="en-US" sz="3200" dirty="0">
                <a:hlinkClick r:id="rId2"/>
              </a:rPr>
              <a:t>sslater@ahrinet.org</a:t>
            </a:r>
            <a:r>
              <a:rPr lang="en-US" sz="3200" dirty="0"/>
              <a:t>  </a:t>
            </a:r>
            <a:r>
              <a:rPr lang="en-US" sz="3200"/>
              <a:t>for </a:t>
            </a:r>
            <a:r>
              <a:rPr lang="en-US" sz="3200">
                <a:solidFill>
                  <a:schemeClr val="accent2"/>
                </a:solidFill>
              </a:rPr>
              <a:t>Policy Information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hlinkClick r:id="rId3"/>
              </a:rPr>
              <a:t>tdeary@ahrinet.org</a:t>
            </a:r>
            <a:r>
              <a:rPr lang="en-US" sz="3200" dirty="0"/>
              <a:t>  for </a:t>
            </a:r>
            <a:r>
              <a:rPr lang="en-US" sz="3200" dirty="0">
                <a:solidFill>
                  <a:schemeClr val="accent2"/>
                </a:solidFill>
              </a:rPr>
              <a:t>Building Code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672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Introductions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3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B915-A0E9-4368-BBE5-5D30AF92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7207-0F46-4450-86B9-37955DFF9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97776-9840-42FE-8631-DC243B95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7" y="640080"/>
            <a:ext cx="3415698" cy="561323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Air-Conditioning, Heating, and Refrigeration Institute (AHRI)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2A94B-9568-46CE-932D-80C6092D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56" y="5592063"/>
            <a:ext cx="2436055" cy="918066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9894DD-3F26-41A2-A84F-B5F253D90D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7186" y="640082"/>
          <a:ext cx="7051348" cy="415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65F9ED-4FF6-4038-8ECD-82D79ACBF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44" y="5592063"/>
            <a:ext cx="1685573" cy="91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08" y="0"/>
            <a:ext cx="621920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95" y="0"/>
            <a:ext cx="62286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17" y="-266613"/>
            <a:ext cx="11147854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Members are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632" y="628919"/>
            <a:ext cx="6945925" cy="9422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and heating products for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residential, commercial and industrial applications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9882" y="1342331"/>
            <a:ext cx="2417083" cy="769441"/>
            <a:chOff x="-505903" y="1957398"/>
            <a:chExt cx="2417083" cy="769441"/>
          </a:xfrm>
        </p:grpSpPr>
        <p:sp>
          <p:nvSpPr>
            <p:cNvPr id="18" name="Rectangle 17"/>
            <p:cNvSpPr/>
            <p:nvPr/>
          </p:nvSpPr>
          <p:spPr>
            <a:xfrm>
              <a:off x="-451519" y="2013742"/>
              <a:ext cx="2362699" cy="70479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505903" y="1957398"/>
              <a:ext cx="236269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central AC &amp;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heating equipment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4596" y="4895599"/>
            <a:ext cx="2190509" cy="769441"/>
            <a:chOff x="1149141" y="4677823"/>
            <a:chExt cx="2190509" cy="769441"/>
          </a:xfrm>
        </p:grpSpPr>
        <p:sp>
          <p:nvSpPr>
            <p:cNvPr id="20" name="Rectangle 19"/>
            <p:cNvSpPr/>
            <p:nvPr/>
          </p:nvSpPr>
          <p:spPr>
            <a:xfrm>
              <a:off x="1149141" y="4720731"/>
              <a:ext cx="2134522" cy="69710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9828" y="4677823"/>
              <a:ext cx="21598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hydronic heating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equipment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84698" y="4366578"/>
            <a:ext cx="2815860" cy="1120435"/>
            <a:chOff x="8807104" y="3633538"/>
            <a:chExt cx="2815860" cy="1120435"/>
          </a:xfrm>
        </p:grpSpPr>
        <p:sp>
          <p:nvSpPr>
            <p:cNvPr id="21" name="Rectangle 20"/>
            <p:cNvSpPr/>
            <p:nvPr/>
          </p:nvSpPr>
          <p:spPr>
            <a:xfrm>
              <a:off x="8807104" y="3686122"/>
              <a:ext cx="2632329" cy="106785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08667" y="3633538"/>
              <a:ext cx="2814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 &amp;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industrial refrigeration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equipment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36674" y="5144980"/>
            <a:ext cx="3064493" cy="1107996"/>
            <a:chOff x="8476765" y="2693927"/>
            <a:chExt cx="3064493" cy="1107996"/>
          </a:xfrm>
        </p:grpSpPr>
        <p:sp>
          <p:nvSpPr>
            <p:cNvPr id="23" name="Rectangle 22"/>
            <p:cNvSpPr/>
            <p:nvPr/>
          </p:nvSpPr>
          <p:spPr>
            <a:xfrm>
              <a:off x="8512453" y="2722001"/>
              <a:ext cx="2926795" cy="10552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76765" y="2693927"/>
              <a:ext cx="306449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components for heating,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 &amp; refrigeration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867" y="6022551"/>
            <a:ext cx="3088089" cy="430887"/>
            <a:chOff x="325043" y="5361179"/>
            <a:chExt cx="3088089" cy="430887"/>
          </a:xfrm>
        </p:grpSpPr>
        <p:sp>
          <p:nvSpPr>
            <p:cNvPr id="25" name="Rectangle 24"/>
            <p:cNvSpPr/>
            <p:nvPr/>
          </p:nvSpPr>
          <p:spPr>
            <a:xfrm>
              <a:off x="345698" y="5390607"/>
              <a:ext cx="2993119" cy="40145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43" y="5361179"/>
              <a:ext cx="3088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 heating equipment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31599" y="2352736"/>
            <a:ext cx="3094630" cy="1107996"/>
            <a:chOff x="9448799" y="2895094"/>
            <a:chExt cx="3094630" cy="1107996"/>
          </a:xfrm>
        </p:grpSpPr>
        <p:sp>
          <p:nvSpPr>
            <p:cNvPr id="26" name="Rectangle 25"/>
            <p:cNvSpPr/>
            <p:nvPr/>
          </p:nvSpPr>
          <p:spPr>
            <a:xfrm>
              <a:off x="9448799" y="2909156"/>
              <a:ext cx="2975296" cy="105400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48799" y="2895094"/>
              <a:ext cx="309463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 &amp; industrial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AC, heating &amp; ventilation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64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B6C9-3513-42BE-B564-6779FA6B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Issues for Discussion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3B85-5AC7-4256-A148-6CDB50F4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of American Innovation and Manufacturing (AIM) Act Implementation</a:t>
            </a:r>
          </a:p>
          <a:p>
            <a:r>
              <a:rPr lang="en-US" dirty="0"/>
              <a:t>EPA’s Technology Transitions (TT) Final Rule </a:t>
            </a:r>
          </a:p>
          <a:p>
            <a:r>
              <a:rPr lang="en-US" dirty="0"/>
              <a:t>EPA’s Refrigerant Management (Subsection (h)) Proposed Rule</a:t>
            </a:r>
          </a:p>
          <a:p>
            <a:r>
              <a:rPr lang="en-US" dirty="0"/>
              <a:t>State Building Code Updates for A2Ls/Low-Global Warming Potential (GWP) Refrigerants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4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243BB-9766-48A6-B226-D72BEB68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U.S. Refrigerant Transition Developments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75FA11B3-5E02-4C3D-AD0E-FF5FB0699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4892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13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31AE6E-6628-143F-0106-255C3A9A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3" y="1292228"/>
            <a:ext cx="7188135" cy="5169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D1595-3448-41EE-A1C2-B042B886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168587"/>
            <a:ext cx="11591394" cy="526282"/>
          </a:xfrm>
        </p:spPr>
        <p:txBody>
          <a:bodyPr anchor="t"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HFC/AIM Act/Kigali Amendment Phasedown Schedule</a:t>
            </a:r>
            <a:endParaRPr 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F4ED48-BDFD-4D6B-959A-D3958C4113CE}"/>
              </a:ext>
            </a:extLst>
          </p:cNvPr>
          <p:cNvSpPr txBox="1">
            <a:spLocks/>
          </p:cNvSpPr>
          <p:nvPr/>
        </p:nvSpPr>
        <p:spPr>
          <a:xfrm>
            <a:off x="7503218" y="1152881"/>
            <a:ext cx="4554707" cy="481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Mandates phasedown of HFC supply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Authorizes sector transitions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Refrigerant management including recovery and reclaim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D073BD-11D4-4F83-A981-1BE15FBFAB2F}"/>
              </a:ext>
            </a:extLst>
          </p:cNvPr>
          <p:cNvSpPr txBox="1">
            <a:spLocks/>
          </p:cNvSpPr>
          <p:nvPr/>
        </p:nvSpPr>
        <p:spPr>
          <a:xfrm>
            <a:off x="3855254" y="2137012"/>
            <a:ext cx="3481482" cy="19678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2011-2013 baseline: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2022: 10% reduction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2024: 40% reduction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2029: 70% reduction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2034: 80% reduction</a:t>
            </a:r>
          </a:p>
          <a:p>
            <a:pPr marL="342900" marR="0" lvl="0" indent="-342900" algn="l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2036: 85% reduction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7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HFC Regulatory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HFC production and consumption phase down</a:t>
            </a:r>
          </a:p>
          <a:p>
            <a:r>
              <a:rPr lang="en-US" sz="3400" dirty="0"/>
              <a:t>Technology Transitions (TT) Final Rule</a:t>
            </a:r>
          </a:p>
          <a:p>
            <a:r>
              <a:rPr lang="en-US" sz="3400" dirty="0"/>
              <a:t>Refrigerant management (Subsection (h)) Proposed Rule</a:t>
            </a:r>
          </a:p>
          <a:p>
            <a:r>
              <a:rPr lang="en-US" sz="3400" dirty="0"/>
              <a:t>SNAP approvals and use conditions</a:t>
            </a:r>
          </a:p>
          <a:p>
            <a:r>
              <a:rPr lang="en-US" sz="3400" dirty="0"/>
              <a:t>California, Washington, and New York </a:t>
            </a:r>
          </a:p>
        </p:txBody>
      </p:sp>
    </p:spTree>
    <p:extLst>
      <p:ext uri="{BB962C8B-B14F-4D97-AF65-F5344CB8AC3E}">
        <p14:creationId xmlns:p14="http://schemas.microsoft.com/office/powerpoint/2010/main" val="219911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7F60-6009-ADE4-D7F8-312600A9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HFC Phase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BC15-F941-9E2C-99A4-2A17561E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EPA finalized allocation methodology for 2024-2028</a:t>
            </a:r>
          </a:p>
          <a:p>
            <a:r>
              <a:rPr lang="en-US" sz="3400" dirty="0"/>
              <a:t>HFC supply reduced to 60 percent of baseline in 2024</a:t>
            </a:r>
          </a:p>
          <a:p>
            <a:r>
              <a:rPr lang="en-US" sz="3400" dirty="0"/>
              <a:t>Allowance allocations based mostly on historical activity</a:t>
            </a:r>
          </a:p>
          <a:p>
            <a:r>
              <a:rPr lang="en-US" sz="3400" dirty="0"/>
              <a:t>Commerce Department also cracking down on ‘dumping’</a:t>
            </a:r>
          </a:p>
          <a:p>
            <a:r>
              <a:rPr lang="en-US" sz="3400" dirty="0"/>
              <a:t>Isolated legal challenges opposed by industry groups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1401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owerpoint template" id="{5E7A37FB-78F5-4EAF-9478-25AAAAB34533}" vid="{788CA442-3BB3-446F-842A-B7B902077F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owerpoint template" id="{5E7A37FB-78F5-4EAF-9478-25AAAAB34533}" vid="{788CA442-3BB3-446F-842A-B7B902077F50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powerpoint template" id="{5E7A37FB-78F5-4EAF-9478-25AAAAB34533}" vid="{788CA442-3BB3-446F-842A-B7B902077F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7544</TotalTime>
  <Words>800</Words>
  <Application>Microsoft Office PowerPoint</Application>
  <PresentationFormat>Widescreen</PresentationFormat>
  <Paragraphs>116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Symbol</vt:lpstr>
      <vt:lpstr>1_Office Theme</vt:lpstr>
      <vt:lpstr>Office Theme</vt:lpstr>
      <vt:lpstr>11_Office Theme</vt:lpstr>
      <vt:lpstr>2_Office Theme</vt:lpstr>
      <vt:lpstr>3_Office Theme</vt:lpstr>
      <vt:lpstr>4_Office Theme</vt:lpstr>
      <vt:lpstr>The U.S. Refrigerant Transition:  What you need to know in 2024</vt:lpstr>
      <vt:lpstr>Introductions</vt:lpstr>
      <vt:lpstr>Air-Conditioning, Heating, and Refrigeration Institute (AHRI)</vt:lpstr>
      <vt:lpstr>Our Members are Manufacturers</vt:lpstr>
      <vt:lpstr>Issues for Discussion Today</vt:lpstr>
      <vt:lpstr>U.S. Refrigerant Transition Developments</vt:lpstr>
      <vt:lpstr>HFC/AIM Act/Kigali Amendment Phasedown Schedule</vt:lpstr>
      <vt:lpstr>HFC Regulatory Outlook</vt:lpstr>
      <vt:lpstr>HFC Phase Down</vt:lpstr>
      <vt:lpstr>Technology Transitions</vt:lpstr>
      <vt:lpstr>Refrigerant Management</vt:lpstr>
      <vt:lpstr>SNAP</vt:lpstr>
      <vt:lpstr>States</vt:lpstr>
      <vt:lpstr>State Building Code Adoption</vt:lpstr>
      <vt:lpstr>State Building Code Adoption</vt:lpstr>
      <vt:lpstr>State Building Code Adoption</vt:lpstr>
      <vt:lpstr>Education and Awareness</vt:lpstr>
      <vt:lpstr>Interactive A2L Building Code Map</vt:lpstr>
      <vt:lpstr>Who at AHRI to ask for information?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AHRI Government Affairs Committee</dc:title>
  <dc:creator>Oliveira, Priscila</dc:creator>
  <cp:lastModifiedBy>Samantha Slater</cp:lastModifiedBy>
  <cp:revision>696</cp:revision>
  <cp:lastPrinted>2019-12-02T22:15:58Z</cp:lastPrinted>
  <dcterms:created xsi:type="dcterms:W3CDTF">2019-11-20T19:36:04Z</dcterms:created>
  <dcterms:modified xsi:type="dcterms:W3CDTF">2024-01-16T16:46:43Z</dcterms:modified>
</cp:coreProperties>
</file>