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460" r:id="rId3"/>
    <p:sldId id="489" r:id="rId4"/>
    <p:sldId id="484" r:id="rId5"/>
    <p:sldId id="483" r:id="rId6"/>
    <p:sldId id="488" r:id="rId7"/>
    <p:sldId id="49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0DD8562-3CD2-41AA-B11E-1F156DC0B68C}">
          <p14:sldIdLst>
            <p14:sldId id="260"/>
            <p14:sldId id="460"/>
            <p14:sldId id="489"/>
            <p14:sldId id="484"/>
            <p14:sldId id="483"/>
            <p14:sldId id="488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F3C"/>
    <a:srgbClr val="0079C1"/>
    <a:srgbClr val="F8951D"/>
    <a:srgbClr val="D47706"/>
    <a:srgbClr val="F78A07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4" autoAdjust="0"/>
    <p:restoredTop sz="94301" autoAdjust="0"/>
  </p:normalViewPr>
  <p:slideViewPr>
    <p:cSldViewPr>
      <p:cViewPr varScale="1">
        <p:scale>
          <a:sx n="86" d="100"/>
          <a:sy n="86" d="100"/>
        </p:scale>
        <p:origin x="139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972B1-555B-42C1-B750-A7BE8F53F5D6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49936-801E-4B55-98CC-27B0DA442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27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061B04F-A48E-4035-AA61-453B4D700C34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AFE862-EE1B-4BFD-BCB6-33F67C79C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36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5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40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5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6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15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/>
              <a:t>One Participant has re-rated the same BMG for two consecutive years.</a:t>
            </a:r>
            <a:endParaRPr lang="en-US" b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AFE862-EE1B-4BFD-BCB6-33F67C79C8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5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07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u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7680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Additional text here</a:t>
            </a:r>
          </a:p>
        </p:txBody>
      </p:sp>
    </p:spTree>
    <p:extLst>
      <p:ext uri="{BB962C8B-B14F-4D97-AF65-F5344CB8AC3E}">
        <p14:creationId xmlns:p14="http://schemas.microsoft.com/office/powerpoint/2010/main" val="7966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>
                <a:solidFill>
                  <a:srgbClr val="0079C1"/>
                </a:solidFill>
              </a:defRPr>
            </a:lvl2pPr>
            <a:lvl3pPr>
              <a:defRPr sz="2000">
                <a:solidFill>
                  <a:srgbClr val="0079C1"/>
                </a:solidFill>
              </a:defRPr>
            </a:lvl3pPr>
            <a:lvl4pPr>
              <a:defRPr>
                <a:solidFill>
                  <a:srgbClr val="0079C1"/>
                </a:solidFill>
              </a:defRPr>
            </a:lvl4pPr>
            <a:lvl5pPr>
              <a:defRPr>
                <a:solidFill>
                  <a:srgbClr val="0079C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76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364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05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63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-high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590800"/>
            <a:ext cx="66294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629400" cy="914400"/>
          </a:xfrm>
        </p:spPr>
        <p:txBody>
          <a:bodyPr/>
          <a:lstStyle>
            <a:lvl1pPr marL="0" indent="0" algn="l">
              <a:spcBef>
                <a:spcPts val="200"/>
              </a:spcBef>
              <a:spcAft>
                <a:spcPts val="200"/>
              </a:spcAft>
              <a:buNone/>
              <a:defRPr baseline="0">
                <a:solidFill>
                  <a:srgbClr val="C0802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583B5BE-C0E2-4BDD-A431-C8D8231BAB07}" type="datetimeFigureOut">
              <a:rPr lang="en-US" smtClean="0"/>
              <a:pPr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E57832-E5C3-45A9-9453-D35727B4FA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47800" y="3048000"/>
            <a:ext cx="6553200" cy="0"/>
          </a:xfrm>
          <a:prstGeom prst="line">
            <a:avLst/>
          </a:prstGeom>
          <a:ln w="28575">
            <a:solidFill>
              <a:srgbClr val="4A6C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1371599" y="4190998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4"/>
          </p:nvPr>
        </p:nvSpPr>
        <p:spPr>
          <a:xfrm>
            <a:off x="1371600" y="4724399"/>
            <a:ext cx="6629401" cy="457201"/>
          </a:xfrm>
        </p:spPr>
        <p:txBody>
          <a:bodyPr anchor="b">
            <a:normAutofit/>
          </a:bodyPr>
          <a:lstStyle>
            <a:lvl1pPr marL="0" indent="0">
              <a:buNone/>
              <a:defRPr sz="1800" b="0">
                <a:solidFill>
                  <a:srgbClr val="4A6C9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000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05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2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61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u="sng" kern="1200">
          <a:solidFill>
            <a:srgbClr val="0079C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b="1" kern="1200">
          <a:solidFill>
            <a:srgbClr val="D4770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Air-Cooled Chillers (</a:t>
            </a:r>
            <a:r>
              <a:rPr lang="en-US" dirty="0" err="1"/>
              <a:t>ACCL</a:t>
            </a:r>
            <a:r>
              <a:rPr lang="en-US" dirty="0"/>
              <a:t>) and</a:t>
            </a:r>
            <a:br>
              <a:rPr lang="en-US" dirty="0"/>
            </a:br>
            <a:r>
              <a:rPr lang="en-US" dirty="0"/>
              <a:t>Water-Cooled Chillers (</a:t>
            </a:r>
            <a:r>
              <a:rPr lang="en-US" dirty="0" err="1"/>
              <a:t>WCCL</a:t>
            </a:r>
            <a:r>
              <a:rPr lang="en-US" dirty="0"/>
              <a:t>) Certification Program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981200"/>
            <a:ext cx="6400800" cy="762000"/>
          </a:xfrm>
        </p:spPr>
        <p:txBody>
          <a:bodyPr>
            <a:normAutofit/>
          </a:bodyPr>
          <a:lstStyle/>
          <a:p>
            <a:r>
              <a:rPr lang="en-US" dirty="0"/>
              <a:t>2023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660" y="2526792"/>
            <a:ext cx="3363597" cy="15273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4600"/>
            <a:ext cx="3274162" cy="15517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8660" y="4203192"/>
            <a:ext cx="3352800" cy="15280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32385" y="4167101"/>
            <a:ext cx="3242989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3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/>
          <a:lstStyle/>
          <a:p>
            <a:r>
              <a:rPr lang="en-US" dirty="0"/>
              <a:t>Updated Sections of the ACCL and WCCL OMs (2023)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10600" cy="5410200"/>
          </a:xfrm>
        </p:spPr>
        <p:txBody>
          <a:bodyPr>
            <a:normAutofit/>
          </a:bodyPr>
          <a:lstStyle/>
          <a:p>
            <a:r>
              <a:rPr lang="en-US" dirty="0"/>
              <a:t>Effective May 28, 2023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1.1 – Applicable Rating Standards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Reference 550/590-2023 and 551/591-2023</a:t>
            </a:r>
          </a:p>
          <a:p>
            <a:pPr lvl="2">
              <a:spcBef>
                <a:spcPts val="0"/>
              </a:spcBef>
            </a:pPr>
            <a:r>
              <a:rPr lang="en-US" dirty="0"/>
              <a:t>Reference EN Standards 14511:2022 and 14825:2022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3.2 – Testing Standard</a:t>
            </a:r>
          </a:p>
          <a:p>
            <a:pPr lvl="2">
              <a:spcBef>
                <a:spcPts val="0"/>
              </a:spcBef>
            </a:pPr>
            <a:r>
              <a:rPr lang="en-US" dirty="0"/>
              <a:t>Uncertainty analysis per ASHRAE Standard 30-2019 Section 6.7.3 is recommended but not required.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3.7.5.5 – Alternate Certification</a:t>
            </a:r>
          </a:p>
          <a:p>
            <a:pPr lvl="2">
              <a:spcBef>
                <a:spcPts val="0"/>
              </a:spcBef>
            </a:pPr>
            <a:r>
              <a:rPr lang="en-US" dirty="0"/>
              <a:t>Moved from Certified Selections (Section 3.7.4) to Non-Certified Selections (Section 3.7.5)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3.7.7 – Primary Catalog / Selection Rating Application Language</a:t>
            </a:r>
          </a:p>
          <a:p>
            <a:pPr lvl="2">
              <a:spcBef>
                <a:spcPts val="0"/>
              </a:spcBef>
            </a:pPr>
            <a:r>
              <a:rPr lang="en-US" dirty="0"/>
              <a:t>Allow software to be published in Mandarin Chinese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Section 3.9.1 – Options Following First Sample Failure</a:t>
            </a:r>
          </a:p>
          <a:p>
            <a:pPr lvl="2">
              <a:spcBef>
                <a:spcPts val="0"/>
              </a:spcBef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Sample units must have the same country of origin as 1</a:t>
            </a:r>
            <a:r>
              <a:rPr lang="en-US" baseline="30000" dirty="0"/>
              <a:t>st</a:t>
            </a:r>
            <a:r>
              <a:rPr lang="en-US" dirty="0"/>
              <a:t> sample.</a:t>
            </a:r>
          </a:p>
          <a:p>
            <a:pPr lvl="2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4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1.1 – Applicable Rating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What: Reference standards by year and add reference to EN standards. </a:t>
            </a:r>
          </a:p>
          <a:p>
            <a:r>
              <a:rPr lang="en-US" dirty="0"/>
              <a:t>Why: Referencing standards by version (year) instead of “latest edition” provides increased clarity and stability for program requirements.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8C43C-39D4-BCC3-B149-A3603E3F1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819400"/>
            <a:ext cx="80581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04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3.2 – Testing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What: Uncertainty analysis per ASHRAE 30 section 6.7.3 is recommended but not required. </a:t>
            </a:r>
          </a:p>
          <a:p>
            <a:r>
              <a:rPr lang="en-US" dirty="0"/>
              <a:t>Why: Additional education and resources are needed before laboratories and participants can comply.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58D46-5C77-2C16-A127-758D7B54A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90800"/>
            <a:ext cx="7339013" cy="327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17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3.7.5.5 – Alternate Certification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What: Moved from Certified Selections (3.7.4) to Non-Certified Selections (3.7.5)</a:t>
            </a:r>
          </a:p>
          <a:p>
            <a:r>
              <a:rPr lang="en-US" dirty="0"/>
              <a:t>Why: Selections cannot be considered AHRI certified if they meet the requirements of a different standard or certification program but not AHRI’s requirements. 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03477F-EEEE-83FB-A7F7-60B18D279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312" y="2909887"/>
            <a:ext cx="6429375" cy="1038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CC9609-51EA-97C6-747D-55C4C74C65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099" y="4176778"/>
            <a:ext cx="75438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5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3.7.7 – Primary Catalog / Selection Rating Application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/>
              <a:t>What: Allow selection software in Mandarin Chinese if it is a direct translation from the English version. </a:t>
            </a:r>
          </a:p>
          <a:p>
            <a:r>
              <a:rPr lang="en-US" dirty="0"/>
              <a:t>Why: Market need.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4E83D7-013B-02C1-4DC8-A1CFAB3D5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350" y="2805112"/>
            <a:ext cx="73533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58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639762"/>
          </a:xfrm>
        </p:spPr>
        <p:txBody>
          <a:bodyPr/>
          <a:lstStyle/>
          <a:p>
            <a:r>
              <a:rPr lang="en-US" dirty="0"/>
              <a:t>Section 3.9.1 – Options Following First Sample Failure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/>
              <a:t>What: 2</a:t>
            </a:r>
            <a:r>
              <a:rPr lang="en-US" baseline="30000" dirty="0"/>
              <a:t>nd</a:t>
            </a:r>
            <a:r>
              <a:rPr lang="en-US" dirty="0"/>
              <a:t> sample units must have the same country of origin as the 1</a:t>
            </a:r>
            <a:r>
              <a:rPr lang="en-US" baseline="30000" dirty="0"/>
              <a:t>st</a:t>
            </a:r>
            <a:r>
              <a:rPr lang="en-US" dirty="0"/>
              <a:t> sample. </a:t>
            </a:r>
          </a:p>
          <a:p>
            <a:r>
              <a:rPr lang="en-US" dirty="0"/>
              <a:t>Why: Country of origin is a critical selection criteria.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BC2704-713E-1FBF-116F-F9A12F9032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552825"/>
            <a:ext cx="65436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035487"/>
      </p:ext>
    </p:extLst>
  </p:cSld>
  <p:clrMapOvr>
    <a:masterClrMapping/>
  </p:clrMapOvr>
</p:sld>
</file>

<file path=ppt/theme/theme1.xml><?xml version="1.0" encoding="utf-8"?>
<a:theme xmlns:a="http://schemas.openxmlformats.org/drawingml/2006/main" name="Revised powerpoint template 7.18.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powerpoint template 7.18.13</Template>
  <TotalTime>7559</TotalTime>
  <Words>386</Words>
  <Application>Microsoft Office PowerPoint</Application>
  <PresentationFormat>On-screen Show (4:3)</PresentationFormat>
  <Paragraphs>49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Revised powerpoint template 7.18.13</vt:lpstr>
      <vt:lpstr>Air-Cooled Chillers (ACCL) and Water-Cooled Chillers (WCCL) Certification Program Update</vt:lpstr>
      <vt:lpstr>Updated Sections of the ACCL and WCCL OMs (2023)</vt:lpstr>
      <vt:lpstr>Section 1.1 – Applicable Rating Standards</vt:lpstr>
      <vt:lpstr>Section 3.2 – Testing Standard</vt:lpstr>
      <vt:lpstr>Section 3.7.5.5 – Alternate Certification</vt:lpstr>
      <vt:lpstr>Section 3.7.7 – Primary Catalog / Selection Rating Application Language</vt:lpstr>
      <vt:lpstr>Section 3.9.1 – Options Following First Sample Failure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Cardenas, Monica</dc:creator>
  <cp:lastModifiedBy>Breana McKenney</cp:lastModifiedBy>
  <cp:revision>201</cp:revision>
  <cp:lastPrinted>2016-05-02T20:19:52Z</cp:lastPrinted>
  <dcterms:created xsi:type="dcterms:W3CDTF">2013-10-16T20:08:25Z</dcterms:created>
  <dcterms:modified xsi:type="dcterms:W3CDTF">2023-07-14T15:54:51Z</dcterms:modified>
</cp:coreProperties>
</file>