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0" r:id="rId2"/>
    <p:sldId id="460" r:id="rId3"/>
    <p:sldId id="489" r:id="rId4"/>
    <p:sldId id="484" r:id="rId5"/>
    <p:sldId id="483" r:id="rId6"/>
    <p:sldId id="488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0DD8562-3CD2-41AA-B11E-1F156DC0B68C}">
          <p14:sldIdLst>
            <p14:sldId id="260"/>
            <p14:sldId id="460"/>
            <p14:sldId id="489"/>
            <p14:sldId id="484"/>
            <p14:sldId id="483"/>
            <p14:sldId id="4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3F3C"/>
    <a:srgbClr val="0079C1"/>
    <a:srgbClr val="F8951D"/>
    <a:srgbClr val="D47706"/>
    <a:srgbClr val="F78A07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94" autoAdjust="0"/>
    <p:restoredTop sz="94301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972B1-555B-42C1-B750-A7BE8F53F5D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49936-801E-4B55-98CC-27B0DA442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27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061B04F-A48E-4035-AA61-453B4D700C34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CAFE862-EE1B-4BFD-BCB6-33F67C79C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36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53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One Participant has re-rated the same BMG for two consecutive years.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40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One Participant has re-rated the same BMG for two consecutive years.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50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One Participant has re-rated the same BMG for two consecutive years.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60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One Participant has re-rated the same BMG for two consecutive years.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15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207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u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7680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Additional text here</a:t>
            </a:r>
          </a:p>
        </p:txBody>
      </p:sp>
    </p:spTree>
    <p:extLst>
      <p:ext uri="{BB962C8B-B14F-4D97-AF65-F5344CB8AC3E}">
        <p14:creationId xmlns:p14="http://schemas.microsoft.com/office/powerpoint/2010/main" val="7966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>
                <a:solidFill>
                  <a:srgbClr val="0079C1"/>
                </a:solidFill>
              </a:defRPr>
            </a:lvl2pPr>
            <a:lvl3pPr>
              <a:defRPr sz="2000">
                <a:solidFill>
                  <a:srgbClr val="0079C1"/>
                </a:solidFill>
              </a:defRPr>
            </a:lvl3pPr>
            <a:lvl4pPr>
              <a:defRPr>
                <a:solidFill>
                  <a:srgbClr val="0079C1"/>
                </a:solidFill>
              </a:defRPr>
            </a:lvl4pPr>
            <a:lvl5pPr>
              <a:defRPr>
                <a:solidFill>
                  <a:srgbClr val="0079C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37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364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1050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63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-high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590800"/>
            <a:ext cx="66294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629400" cy="914400"/>
          </a:xfrm>
        </p:spPr>
        <p:txBody>
          <a:bodyPr/>
          <a:lstStyle>
            <a:lvl1pPr marL="0" indent="0" algn="l">
              <a:spcBef>
                <a:spcPts val="200"/>
              </a:spcBef>
              <a:spcAft>
                <a:spcPts val="200"/>
              </a:spcAft>
              <a:buNone/>
              <a:defRPr baseline="0">
                <a:solidFill>
                  <a:srgbClr val="C08029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83B5BE-C0E2-4BDD-A431-C8D8231BAB0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E57832-E5C3-45A9-9453-D35727B4FAA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47800" y="3048000"/>
            <a:ext cx="6553200" cy="0"/>
          </a:xfrm>
          <a:prstGeom prst="line">
            <a:avLst/>
          </a:prstGeom>
          <a:ln w="28575">
            <a:solidFill>
              <a:srgbClr val="4A6C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1371599" y="4190998"/>
            <a:ext cx="6629401" cy="457201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rgbClr val="4A6C9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4"/>
          </p:nvPr>
        </p:nvSpPr>
        <p:spPr>
          <a:xfrm>
            <a:off x="1371600" y="4724399"/>
            <a:ext cx="6629401" cy="457201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rgbClr val="4A6C9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000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-high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590800"/>
            <a:ext cx="66294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629400" cy="914400"/>
          </a:xfrm>
        </p:spPr>
        <p:txBody>
          <a:bodyPr/>
          <a:lstStyle>
            <a:lvl1pPr marL="0" indent="0" algn="l">
              <a:spcBef>
                <a:spcPts val="200"/>
              </a:spcBef>
              <a:spcAft>
                <a:spcPts val="200"/>
              </a:spcAft>
              <a:buNone/>
              <a:defRPr baseline="0">
                <a:solidFill>
                  <a:srgbClr val="C08029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83B5BE-C0E2-4BDD-A431-C8D8231BAB07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E57832-E5C3-45A9-9453-D35727B4FAA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47800" y="3048000"/>
            <a:ext cx="6553200" cy="0"/>
          </a:xfrm>
          <a:prstGeom prst="line">
            <a:avLst/>
          </a:prstGeom>
          <a:ln w="28575">
            <a:solidFill>
              <a:srgbClr val="4A6C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1371599" y="4190998"/>
            <a:ext cx="6629401" cy="457201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rgbClr val="4A6C9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4"/>
          </p:nvPr>
        </p:nvSpPr>
        <p:spPr>
          <a:xfrm>
            <a:off x="1371600" y="4724399"/>
            <a:ext cx="6629401" cy="457201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rgbClr val="4A6C9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000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5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2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7" r:id="rId5"/>
    <p:sldLayoutId id="2147483658" r:id="rId6"/>
    <p:sldLayoutId id="2147483661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u="sng" kern="1200">
          <a:solidFill>
            <a:srgbClr val="0079C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Ø"/>
        <a:defRPr sz="3200" b="1" kern="1200">
          <a:solidFill>
            <a:srgbClr val="D4770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Air-Cooled Chillers (</a:t>
            </a:r>
            <a:r>
              <a:rPr lang="en-US" dirty="0" err="1"/>
              <a:t>ACCL</a:t>
            </a:r>
            <a:r>
              <a:rPr lang="en-US" dirty="0"/>
              <a:t>) and</a:t>
            </a:r>
            <a:br>
              <a:rPr lang="en-US" dirty="0"/>
            </a:br>
            <a:r>
              <a:rPr lang="en-US" dirty="0"/>
              <a:t>Water-Cooled Chillers (</a:t>
            </a:r>
            <a:r>
              <a:rPr lang="en-US" dirty="0" err="1"/>
              <a:t>WCCL</a:t>
            </a:r>
            <a:r>
              <a:rPr lang="en-US" dirty="0"/>
              <a:t>) Certification Program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981200"/>
            <a:ext cx="6400800" cy="762000"/>
          </a:xfrm>
        </p:spPr>
        <p:txBody>
          <a:bodyPr>
            <a:normAutofit/>
          </a:bodyPr>
          <a:lstStyle/>
          <a:p>
            <a:r>
              <a:rPr lang="en-US" dirty="0"/>
              <a:t>2022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660" y="2526792"/>
            <a:ext cx="3363597" cy="15273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14600"/>
            <a:ext cx="3274162" cy="15517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8660" y="4203192"/>
            <a:ext cx="3352800" cy="15280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2385" y="4167101"/>
            <a:ext cx="3242989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73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639762"/>
          </a:xfrm>
        </p:spPr>
        <p:txBody>
          <a:bodyPr/>
          <a:lstStyle/>
          <a:p>
            <a:r>
              <a:rPr lang="en-US" dirty="0"/>
              <a:t>Updated Sections of the ACCL and WCCL OMs (2022)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/>
              <a:t>Effective January 1, 2022</a:t>
            </a:r>
          </a:p>
          <a:p>
            <a:pPr lvl="1">
              <a:spcBef>
                <a:spcPts val="0"/>
              </a:spcBef>
            </a:pPr>
            <a:r>
              <a:rPr lang="en-US" dirty="0"/>
              <a:t>Section 1.3.1 – Optional Certification</a:t>
            </a:r>
          </a:p>
          <a:p>
            <a:pPr lvl="2">
              <a:spcBef>
                <a:spcPts val="0"/>
              </a:spcBef>
            </a:pPr>
            <a:r>
              <a:rPr lang="en-US" dirty="0"/>
              <a:t>Updated requirements</a:t>
            </a:r>
          </a:p>
          <a:p>
            <a:pPr lvl="2">
              <a:spcBef>
                <a:spcPts val="0"/>
              </a:spcBef>
            </a:pPr>
            <a:r>
              <a:rPr lang="en-US" dirty="0"/>
              <a:t>Examples added in Appendix A (WCCL) / Appendix B (ACCL)</a:t>
            </a:r>
          </a:p>
          <a:p>
            <a:pPr lvl="1">
              <a:spcBef>
                <a:spcPts val="0"/>
              </a:spcBef>
            </a:pPr>
            <a:r>
              <a:rPr lang="en-US" dirty="0"/>
              <a:t>Section 3.5.1 – Test Stand Approval </a:t>
            </a:r>
          </a:p>
          <a:p>
            <a:pPr lvl="2">
              <a:spcBef>
                <a:spcPts val="0"/>
              </a:spcBef>
            </a:pPr>
            <a:r>
              <a:rPr lang="en-US" dirty="0"/>
              <a:t>Allow Standalone Facility Inspections at NPLV conditions for units that cannot run at IPLV conditions.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Section 9.2 – Changes to Directory Listings</a:t>
            </a:r>
          </a:p>
          <a:p>
            <a:pPr lvl="2">
              <a:spcBef>
                <a:spcPts val="0"/>
              </a:spcBef>
            </a:pPr>
            <a:r>
              <a:rPr lang="en-US" dirty="0"/>
              <a:t>Require participants to provide an explanation of proposed changes instead of submitting DS1 form.</a:t>
            </a:r>
          </a:p>
          <a:p>
            <a:pPr lvl="2">
              <a:spcBef>
                <a:spcPts val="0"/>
              </a:spcBef>
            </a:pPr>
            <a:r>
              <a:rPr lang="en-US" dirty="0"/>
              <a:t>Add lists of Directory fields that require AHRI approval or are not editable.</a:t>
            </a:r>
          </a:p>
          <a:p>
            <a:pPr lvl="2"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94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639762"/>
          </a:xfrm>
        </p:spPr>
        <p:txBody>
          <a:bodyPr/>
          <a:lstStyle/>
          <a:p>
            <a:r>
              <a:rPr lang="en-US" dirty="0"/>
              <a:t>Section 1.3.1 – Optional 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Why: It should be clear from looking at the AHRI Directory and a software output report exactly what is certified and what is not. If a product is not certified, it must be differentiable from certified products in the Directory. </a:t>
            </a:r>
          </a:p>
          <a:p>
            <a:r>
              <a:rPr lang="en-US" dirty="0"/>
              <a:t>What: Updated requirements (see below) and added examples in Appendix A (WCCL) / Appendix B (ACCL). </a:t>
            </a:r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34A9007-17C6-45D0-968A-6E44DA04CE26}"/>
              </a:ext>
            </a:extLst>
          </p:cNvPr>
          <p:cNvGrpSpPr/>
          <p:nvPr/>
        </p:nvGrpSpPr>
        <p:grpSpPr>
          <a:xfrm>
            <a:off x="1666875" y="3352800"/>
            <a:ext cx="5734050" cy="2057401"/>
            <a:chOff x="1600200" y="3459760"/>
            <a:chExt cx="5734050" cy="205740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D8C0A7C-C5B1-401A-92DC-34E241EF37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00200" y="3459760"/>
              <a:ext cx="5734050" cy="847725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763FBE3-938A-4FAA-AD66-A16D6EE3D6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25012"/>
            <a:stretch/>
          </p:blipFill>
          <p:spPr>
            <a:xfrm>
              <a:off x="2009775" y="4238625"/>
              <a:ext cx="5124450" cy="12785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88042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639762"/>
          </a:xfrm>
        </p:spPr>
        <p:txBody>
          <a:bodyPr/>
          <a:lstStyle/>
          <a:p>
            <a:r>
              <a:rPr lang="en-US" dirty="0"/>
              <a:t>Section 3.5.1 – Test Stand Approval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Why: Align with existing allowances for certification tests and facility inspections conducted concurrently with a certification test. </a:t>
            </a:r>
          </a:p>
          <a:p>
            <a:r>
              <a:rPr lang="en-US" dirty="0"/>
              <a:t>What: For facility inspections not conducted with a certification tests, allow units that are unable to operate at Standard Rating Conditions to be run at NPLV conditions.</a:t>
            </a:r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40941A-F823-4394-A1DB-07E762CEAB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9737" y="3619500"/>
            <a:ext cx="56483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1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639762"/>
          </a:xfrm>
        </p:spPr>
        <p:txBody>
          <a:bodyPr/>
          <a:lstStyle/>
          <a:p>
            <a:r>
              <a:rPr lang="en-US" dirty="0"/>
              <a:t>Section 9.2 - Changes to Directory Listings – DS1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Why: DS1 form is unnecessary because AHRI can see the same information when Directory changes are submitted. </a:t>
            </a:r>
          </a:p>
          <a:p>
            <a:r>
              <a:rPr lang="en-US" dirty="0"/>
              <a:t>What: Remove requirement to submit DS1 form. Instead require an explanation of proposed changes. </a:t>
            </a:r>
          </a:p>
          <a:p>
            <a:pPr marL="914400" lvl="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A93C17-6F1E-4024-9FF4-38B1C4C421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5425" y="2767012"/>
            <a:ext cx="615315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258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639762"/>
          </a:xfrm>
        </p:spPr>
        <p:txBody>
          <a:bodyPr/>
          <a:lstStyle/>
          <a:p>
            <a:r>
              <a:rPr lang="en-US" dirty="0"/>
              <a:t>Section 9.2 - Changes to Directory Listings – List of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Why: Provide transparency and help participants better understand the Directory update and approval process</a:t>
            </a:r>
          </a:p>
          <a:p>
            <a:r>
              <a:rPr lang="en-US" dirty="0"/>
              <a:t>What: Add a list of Directory fields requiring AHRI approval for edits and a list of fields that are not editable for existing listings. </a:t>
            </a:r>
          </a:p>
          <a:p>
            <a:pPr marL="914400" lvl="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CD5BA7-240F-4D75-86F3-5233E3E4E2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422" y="2878622"/>
            <a:ext cx="5595938" cy="10897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D65E1B-D97D-4FBB-B28C-E2F5E345C2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0200" y="3968403"/>
            <a:ext cx="5672137" cy="1975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582743"/>
      </p:ext>
    </p:extLst>
  </p:cSld>
  <p:clrMapOvr>
    <a:masterClrMapping/>
  </p:clrMapOvr>
</p:sld>
</file>

<file path=ppt/theme/theme1.xml><?xml version="1.0" encoding="utf-8"?>
<a:theme xmlns:a="http://schemas.openxmlformats.org/drawingml/2006/main" name="Revised powerpoint template 7.18.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Revised powerpoint template 7.18.13</Template>
  <TotalTime>7513</TotalTime>
  <Words>389</Words>
  <Application>Microsoft Office PowerPoint</Application>
  <PresentationFormat>On-screen Show (4:3)</PresentationFormat>
  <Paragraphs>43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Revised powerpoint template 7.18.13</vt:lpstr>
      <vt:lpstr>Air-Cooled Chillers (ACCL) and Water-Cooled Chillers (WCCL) Certification Program Update</vt:lpstr>
      <vt:lpstr>Updated Sections of the ACCL and WCCL OMs (2022)</vt:lpstr>
      <vt:lpstr>Section 1.3.1 – Optional Certification</vt:lpstr>
      <vt:lpstr>Section 3.5.1 – Test Stand Approval </vt:lpstr>
      <vt:lpstr>Section 9.2 - Changes to Directory Listings – DS1 Form</vt:lpstr>
      <vt:lpstr>Section 9.2 - Changes to Directory Listings – List of Fields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Cardenas, Monica</dc:creator>
  <cp:lastModifiedBy>Yeh, Jaime</cp:lastModifiedBy>
  <cp:revision>199</cp:revision>
  <cp:lastPrinted>2016-05-02T20:19:52Z</cp:lastPrinted>
  <dcterms:created xsi:type="dcterms:W3CDTF">2013-10-16T20:08:25Z</dcterms:created>
  <dcterms:modified xsi:type="dcterms:W3CDTF">2021-11-23T04:55:14Z</dcterms:modified>
</cp:coreProperties>
</file>